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95" r:id="rId3"/>
    <p:sldId id="267" r:id="rId4"/>
    <p:sldId id="266" r:id="rId5"/>
    <p:sldId id="274" r:id="rId6"/>
    <p:sldId id="276" r:id="rId7"/>
    <p:sldId id="302" r:id="rId8"/>
    <p:sldId id="300" r:id="rId9"/>
    <p:sldId id="272" r:id="rId10"/>
    <p:sldId id="301" r:id="rId11"/>
    <p:sldId id="282" r:id="rId12"/>
    <p:sldId id="280" r:id="rId13"/>
    <p:sldId id="281" r:id="rId14"/>
    <p:sldId id="286" r:id="rId15"/>
    <p:sldId id="288" r:id="rId16"/>
    <p:sldId id="279" r:id="rId17"/>
    <p:sldId id="290" r:id="rId18"/>
    <p:sldId id="299" r:id="rId19"/>
    <p:sldId id="293" r:id="rId20"/>
    <p:sldId id="292" r:id="rId21"/>
    <p:sldId id="284" r:id="rId22"/>
    <p:sldId id="289" r:id="rId23"/>
    <p:sldId id="265" r:id="rId24"/>
    <p:sldId id="263" r:id="rId25"/>
    <p:sldId id="26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2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C143"/>
    <a:srgbClr val="00A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0219" autoAdjust="0"/>
  </p:normalViewPr>
  <p:slideViewPr>
    <p:cSldViewPr snapToGrid="0" showGuides="1">
      <p:cViewPr varScale="1">
        <p:scale>
          <a:sx n="115" d="100"/>
          <a:sy n="115" d="100"/>
        </p:scale>
        <p:origin x="438" y="108"/>
      </p:cViewPr>
      <p:guideLst>
        <p:guide orient="horz" pos="2159"/>
        <p:guide pos="3826"/>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DF1227-A123-4E95-BAF0-91ABDDCE5821}"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2A6440-8A4A-4F04-BF25-CEF1AD8B57E5}" type="slidenum">
              <a:rPr lang="en-US" smtClean="0"/>
              <a:t>‹#›</a:t>
            </a:fld>
            <a:endParaRPr lang="en-US"/>
          </a:p>
        </p:txBody>
      </p:sp>
    </p:spTree>
    <p:extLst>
      <p:ext uri="{BB962C8B-B14F-4D97-AF65-F5344CB8AC3E}">
        <p14:creationId xmlns:p14="http://schemas.microsoft.com/office/powerpoint/2010/main" val="3173465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1</a:t>
            </a:fld>
            <a:endParaRPr lang="en-US"/>
          </a:p>
        </p:txBody>
      </p:sp>
    </p:spTree>
    <p:extLst>
      <p:ext uri="{BB962C8B-B14F-4D97-AF65-F5344CB8AC3E}">
        <p14:creationId xmlns:p14="http://schemas.microsoft.com/office/powerpoint/2010/main" val="1610790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2</a:t>
            </a:fld>
            <a:endParaRPr lang="en-US"/>
          </a:p>
        </p:txBody>
      </p:sp>
    </p:spTree>
    <p:extLst>
      <p:ext uri="{BB962C8B-B14F-4D97-AF65-F5344CB8AC3E}">
        <p14:creationId xmlns:p14="http://schemas.microsoft.com/office/powerpoint/2010/main" val="1712381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3</a:t>
            </a:fld>
            <a:endParaRPr lang="en-US"/>
          </a:p>
        </p:txBody>
      </p:sp>
    </p:spTree>
    <p:extLst>
      <p:ext uri="{BB962C8B-B14F-4D97-AF65-F5344CB8AC3E}">
        <p14:creationId xmlns:p14="http://schemas.microsoft.com/office/powerpoint/2010/main" val="2559291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4</a:t>
            </a:fld>
            <a:endParaRPr lang="en-US"/>
          </a:p>
        </p:txBody>
      </p:sp>
    </p:spTree>
    <p:extLst>
      <p:ext uri="{BB962C8B-B14F-4D97-AF65-F5344CB8AC3E}">
        <p14:creationId xmlns:p14="http://schemas.microsoft.com/office/powerpoint/2010/main" val="2987723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5</a:t>
            </a:fld>
            <a:endParaRPr lang="en-US"/>
          </a:p>
        </p:txBody>
      </p:sp>
    </p:spTree>
    <p:extLst>
      <p:ext uri="{BB962C8B-B14F-4D97-AF65-F5344CB8AC3E}">
        <p14:creationId xmlns:p14="http://schemas.microsoft.com/office/powerpoint/2010/main" val="3118178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2A6440-8A4A-4F04-BF25-CEF1AD8B57E5}" type="slidenum">
              <a:rPr lang="en-US" smtClean="0"/>
              <a:t>6</a:t>
            </a:fld>
            <a:endParaRPr lang="en-US"/>
          </a:p>
        </p:txBody>
      </p:sp>
    </p:spTree>
    <p:extLst>
      <p:ext uri="{BB962C8B-B14F-4D97-AF65-F5344CB8AC3E}">
        <p14:creationId xmlns:p14="http://schemas.microsoft.com/office/powerpoint/2010/main" val="3534364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2A6440-8A4A-4F04-BF25-CEF1AD8B57E5}" type="slidenum">
              <a:rPr lang="en-US" smtClean="0"/>
              <a:t>7</a:t>
            </a:fld>
            <a:endParaRPr lang="en-US"/>
          </a:p>
        </p:txBody>
      </p:sp>
    </p:spTree>
    <p:extLst>
      <p:ext uri="{BB962C8B-B14F-4D97-AF65-F5344CB8AC3E}">
        <p14:creationId xmlns:p14="http://schemas.microsoft.com/office/powerpoint/2010/main" val="272667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2A6440-8A4A-4F04-BF25-CEF1AD8B57E5}" type="slidenum">
              <a:rPr lang="en-US" smtClean="0"/>
              <a:t>8</a:t>
            </a:fld>
            <a:endParaRPr lang="en-US"/>
          </a:p>
        </p:txBody>
      </p:sp>
    </p:spTree>
    <p:extLst>
      <p:ext uri="{BB962C8B-B14F-4D97-AF65-F5344CB8AC3E}">
        <p14:creationId xmlns:p14="http://schemas.microsoft.com/office/powerpoint/2010/main" val="4114332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2A6440-8A4A-4F04-BF25-CEF1AD8B57E5}" type="slidenum">
              <a:rPr lang="en-US" smtClean="0"/>
              <a:t>9</a:t>
            </a:fld>
            <a:endParaRPr lang="en-US"/>
          </a:p>
        </p:txBody>
      </p:sp>
    </p:spTree>
    <p:extLst>
      <p:ext uri="{BB962C8B-B14F-4D97-AF65-F5344CB8AC3E}">
        <p14:creationId xmlns:p14="http://schemas.microsoft.com/office/powerpoint/2010/main" val="2712885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2A6440-8A4A-4F04-BF25-CEF1AD8B57E5}" type="slidenum">
              <a:rPr lang="en-US" smtClean="0"/>
              <a:t>10</a:t>
            </a:fld>
            <a:endParaRPr lang="en-US"/>
          </a:p>
        </p:txBody>
      </p:sp>
    </p:spTree>
    <p:extLst>
      <p:ext uri="{BB962C8B-B14F-4D97-AF65-F5344CB8AC3E}">
        <p14:creationId xmlns:p14="http://schemas.microsoft.com/office/powerpoint/2010/main" val="3463559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2A6440-8A4A-4F04-BF25-CEF1AD8B57E5}" type="slidenum">
              <a:rPr lang="en-US" smtClean="0"/>
              <a:t>11</a:t>
            </a:fld>
            <a:endParaRPr lang="en-US"/>
          </a:p>
        </p:txBody>
      </p:sp>
    </p:spTree>
    <p:extLst>
      <p:ext uri="{BB962C8B-B14F-4D97-AF65-F5344CB8AC3E}">
        <p14:creationId xmlns:p14="http://schemas.microsoft.com/office/powerpoint/2010/main" val="1552856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2A6440-8A4A-4F04-BF25-CEF1AD8B57E5}" type="slidenum">
              <a:rPr lang="en-US" smtClean="0"/>
              <a:t>12</a:t>
            </a:fld>
            <a:endParaRPr lang="en-US"/>
          </a:p>
        </p:txBody>
      </p:sp>
    </p:spTree>
    <p:extLst>
      <p:ext uri="{BB962C8B-B14F-4D97-AF65-F5344CB8AC3E}">
        <p14:creationId xmlns:p14="http://schemas.microsoft.com/office/powerpoint/2010/main" val="3502197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2A6440-8A4A-4F04-BF25-CEF1AD8B57E5}" type="slidenum">
              <a:rPr lang="en-US" smtClean="0"/>
              <a:t>13</a:t>
            </a:fld>
            <a:endParaRPr lang="en-US"/>
          </a:p>
        </p:txBody>
      </p:sp>
    </p:spTree>
    <p:extLst>
      <p:ext uri="{BB962C8B-B14F-4D97-AF65-F5344CB8AC3E}">
        <p14:creationId xmlns:p14="http://schemas.microsoft.com/office/powerpoint/2010/main" val="2682566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14</a:t>
            </a:fld>
            <a:endParaRPr lang="en-US"/>
          </a:p>
        </p:txBody>
      </p:sp>
    </p:spTree>
    <p:extLst>
      <p:ext uri="{BB962C8B-B14F-4D97-AF65-F5344CB8AC3E}">
        <p14:creationId xmlns:p14="http://schemas.microsoft.com/office/powerpoint/2010/main" val="1723610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15</a:t>
            </a:fld>
            <a:endParaRPr lang="en-US"/>
          </a:p>
        </p:txBody>
      </p:sp>
    </p:spTree>
    <p:extLst>
      <p:ext uri="{BB962C8B-B14F-4D97-AF65-F5344CB8AC3E}">
        <p14:creationId xmlns:p14="http://schemas.microsoft.com/office/powerpoint/2010/main" val="620515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2A6440-8A4A-4F04-BF25-CEF1AD8B57E5}" type="slidenum">
              <a:rPr lang="en-US" smtClean="0"/>
              <a:t>16</a:t>
            </a:fld>
            <a:endParaRPr lang="en-US"/>
          </a:p>
        </p:txBody>
      </p:sp>
    </p:spTree>
    <p:extLst>
      <p:ext uri="{BB962C8B-B14F-4D97-AF65-F5344CB8AC3E}">
        <p14:creationId xmlns:p14="http://schemas.microsoft.com/office/powerpoint/2010/main" val="510162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17</a:t>
            </a:fld>
            <a:endParaRPr lang="en-US"/>
          </a:p>
        </p:txBody>
      </p:sp>
    </p:spTree>
    <p:extLst>
      <p:ext uri="{BB962C8B-B14F-4D97-AF65-F5344CB8AC3E}">
        <p14:creationId xmlns:p14="http://schemas.microsoft.com/office/powerpoint/2010/main" val="38560697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18</a:t>
            </a:fld>
            <a:endParaRPr lang="en-US"/>
          </a:p>
        </p:txBody>
      </p:sp>
    </p:spTree>
    <p:extLst>
      <p:ext uri="{BB962C8B-B14F-4D97-AF65-F5344CB8AC3E}">
        <p14:creationId xmlns:p14="http://schemas.microsoft.com/office/powerpoint/2010/main" val="34585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19</a:t>
            </a:fld>
            <a:endParaRPr lang="en-US"/>
          </a:p>
        </p:txBody>
      </p:sp>
    </p:spTree>
    <p:extLst>
      <p:ext uri="{BB962C8B-B14F-4D97-AF65-F5344CB8AC3E}">
        <p14:creationId xmlns:p14="http://schemas.microsoft.com/office/powerpoint/2010/main" val="1431053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20</a:t>
            </a:fld>
            <a:endParaRPr lang="en-US"/>
          </a:p>
        </p:txBody>
      </p:sp>
    </p:spTree>
    <p:extLst>
      <p:ext uri="{BB962C8B-B14F-4D97-AF65-F5344CB8AC3E}">
        <p14:creationId xmlns:p14="http://schemas.microsoft.com/office/powerpoint/2010/main" val="3916703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21</a:t>
            </a:fld>
            <a:endParaRPr lang="en-US"/>
          </a:p>
        </p:txBody>
      </p:sp>
    </p:spTree>
    <p:extLst>
      <p:ext uri="{BB962C8B-B14F-4D97-AF65-F5344CB8AC3E}">
        <p14:creationId xmlns:p14="http://schemas.microsoft.com/office/powerpoint/2010/main" val="270806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22</a:t>
            </a:fld>
            <a:endParaRPr lang="en-US"/>
          </a:p>
        </p:txBody>
      </p:sp>
    </p:spTree>
    <p:extLst>
      <p:ext uri="{BB962C8B-B14F-4D97-AF65-F5344CB8AC3E}">
        <p14:creationId xmlns:p14="http://schemas.microsoft.com/office/powerpoint/2010/main" val="3808069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23</a:t>
            </a:fld>
            <a:endParaRPr lang="en-US"/>
          </a:p>
        </p:txBody>
      </p:sp>
    </p:spTree>
    <p:extLst>
      <p:ext uri="{BB962C8B-B14F-4D97-AF65-F5344CB8AC3E}">
        <p14:creationId xmlns:p14="http://schemas.microsoft.com/office/powerpoint/2010/main" val="939758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24</a:t>
            </a:fld>
            <a:endParaRPr lang="en-US"/>
          </a:p>
        </p:txBody>
      </p:sp>
    </p:spTree>
    <p:extLst>
      <p:ext uri="{BB962C8B-B14F-4D97-AF65-F5344CB8AC3E}">
        <p14:creationId xmlns:p14="http://schemas.microsoft.com/office/powerpoint/2010/main" val="1015987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A6440-8A4A-4F04-BF25-CEF1AD8B57E5}" type="slidenum">
              <a:rPr lang="en-US" smtClean="0"/>
              <a:t>25</a:t>
            </a:fld>
            <a:endParaRPr lang="en-US"/>
          </a:p>
        </p:txBody>
      </p:sp>
    </p:spTree>
    <p:extLst>
      <p:ext uri="{BB962C8B-B14F-4D97-AF65-F5344CB8AC3E}">
        <p14:creationId xmlns:p14="http://schemas.microsoft.com/office/powerpoint/2010/main" val="1292242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086D96B-7530-4F10-BEB6-4DAF86491F4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A5038E-7980-422F-B997-DC5984081BC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86D96B-7530-4F10-BEB6-4DAF86491F4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A5038E-7980-422F-B997-DC5984081BC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86D96B-7530-4F10-BEB6-4DAF86491F4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A5038E-7980-422F-B997-DC5984081BC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86D96B-7530-4F10-BEB6-4DAF86491F45}"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A5038E-7980-422F-B997-DC5984081BC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86D96B-7530-4F10-BEB6-4DAF86491F45}"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A5038E-7980-422F-B997-DC5984081BC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86D96B-7530-4F10-BEB6-4DAF86491F45}"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A5038E-7980-422F-B997-DC5984081BC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86D96B-7530-4F10-BEB6-4DAF86491F45}"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A5038E-7980-422F-B997-DC5984081BC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86D96B-7530-4F10-BEB6-4DAF86491F45}"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A5038E-7980-422F-B997-DC5984081BC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86D96B-7530-4F10-BEB6-4DAF86491F45}"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A5038E-7980-422F-B997-DC5984081BC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86D96B-7530-4F10-BEB6-4DAF86491F4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A5038E-7980-422F-B997-DC5984081BC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86D96B-7530-4F10-BEB6-4DAF86491F4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A5038E-7980-422F-B997-DC5984081BC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86D96B-7530-4F10-BEB6-4DAF86491F45}" type="datetimeFigureOut">
              <a:rPr lang="en-US" smtClean="0"/>
              <a:t>10/8/2026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A5038E-7980-422F-B997-DC5984081BC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zkteco.me/BioTime-9.5" TargetMode="External"/><Relationship Id="rId4" Type="http://schemas.openxmlformats.org/officeDocument/2006/relationships/hyperlink" Target="https://www.zkteco.me/biotime-95"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zkteco.me/biotime-95"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zkteco.me/biotime-95"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zkteco.me/biotime-95"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16.emf"/><Relationship Id="rId18" Type="http://schemas.openxmlformats.org/officeDocument/2006/relationships/image" Target="../media/image21.emf"/><Relationship Id="rId3" Type="http://schemas.openxmlformats.org/officeDocument/2006/relationships/image" Target="../media/image2.png"/><Relationship Id="rId21" Type="http://schemas.openxmlformats.org/officeDocument/2006/relationships/hyperlink" Target="https://www.zkteco.me/biotime-95" TargetMode="External"/><Relationship Id="rId7" Type="http://schemas.openxmlformats.org/officeDocument/2006/relationships/image" Target="../media/image10.emf"/><Relationship Id="rId12" Type="http://schemas.openxmlformats.org/officeDocument/2006/relationships/image" Target="../media/image15.emf"/><Relationship Id="rId17" Type="http://schemas.openxmlformats.org/officeDocument/2006/relationships/image" Target="../media/image20.emf"/><Relationship Id="rId2" Type="http://schemas.openxmlformats.org/officeDocument/2006/relationships/notesSlide" Target="../notesSlides/notesSlide5.xml"/><Relationship Id="rId16" Type="http://schemas.openxmlformats.org/officeDocument/2006/relationships/image" Target="../media/image19.emf"/><Relationship Id="rId20" Type="http://schemas.openxmlformats.org/officeDocument/2006/relationships/image" Target="../media/image23.emf"/><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emf"/><Relationship Id="rId5" Type="http://schemas.openxmlformats.org/officeDocument/2006/relationships/image" Target="../media/image5.png"/><Relationship Id="rId15" Type="http://schemas.openxmlformats.org/officeDocument/2006/relationships/image" Target="../media/image18.emf"/><Relationship Id="rId10" Type="http://schemas.openxmlformats.org/officeDocument/2006/relationships/image" Target="../media/image13.emf"/><Relationship Id="rId19" Type="http://schemas.openxmlformats.org/officeDocument/2006/relationships/image" Target="../media/image22.emf"/><Relationship Id="rId4" Type="http://schemas.openxmlformats.org/officeDocument/2006/relationships/image" Target="../media/image4.png"/><Relationship Id="rId9" Type="http://schemas.openxmlformats.org/officeDocument/2006/relationships/image" Target="../media/image12.emf"/><Relationship Id="rId14" Type="http://schemas.openxmlformats.org/officeDocument/2006/relationships/image" Target="../media/image17.emf"/></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zkteco.me/biotime-95" TargetMode="External"/><Relationship Id="rId5" Type="http://schemas.openxmlformats.org/officeDocument/2006/relationships/image" Target="../media/image24.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zkteco.me/biotime-95"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zkteco.me/biotime-95" TargetMode="Externa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hyperlink" Target="https://www.zkteco.me/biotime-95" TargetMode="External"/><Relationship Id="rId4" Type="http://schemas.openxmlformats.org/officeDocument/2006/relationships/image" Target="../media/image27.emf"/></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zkteco.me/biotime-95" TargetMode="External"/><Relationship Id="rId5" Type="http://schemas.openxmlformats.org/officeDocument/2006/relationships/image" Target="../media/image30.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zkteco.me/biotime-95"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s/_rels/slide12.xml.rels><?xml version="1.0" encoding="UTF-8" standalone="yes"?>
<Relationships xmlns="http://schemas.openxmlformats.org/package/2006/relationships"><Relationship Id="rId8" Type="http://schemas.openxmlformats.org/officeDocument/2006/relationships/hyperlink" Target="https://www.zkteco.me/biotime-95" TargetMode="External"/><Relationship Id="rId3" Type="http://schemas.openxmlformats.org/officeDocument/2006/relationships/image" Target="../media/image2.png"/><Relationship Id="rId7" Type="http://schemas.openxmlformats.org/officeDocument/2006/relationships/image" Target="../media/image38.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zkteco.me/biotime-95"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s://www.zkteco.me/biotime-95"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zkteco.me/biotime-95" TargetMode="External"/><Relationship Id="rId5" Type="http://schemas.openxmlformats.org/officeDocument/2006/relationships/image" Target="../media/image46.emf"/><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png"/><Relationship Id="rId7"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hyperlink" Target="https://www.zkteco.me/biotime-95" TargetMode="External"/><Relationship Id="rId4" Type="http://schemas.openxmlformats.org/officeDocument/2006/relationships/image" Target="../media/image47.emf"/></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2.png"/><Relationship Id="rId7" Type="http://schemas.openxmlformats.org/officeDocument/2006/relationships/image" Target="../media/image53.png"/><Relationship Id="rId12"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7.png"/><Relationship Id="rId5" Type="http://schemas.openxmlformats.org/officeDocument/2006/relationships/image" Target="../media/image51.png"/><Relationship Id="rId10" Type="http://schemas.openxmlformats.org/officeDocument/2006/relationships/hyperlink" Target="https://www.zkteco.me/biotime-95" TargetMode="External"/><Relationship Id="rId4" Type="http://schemas.openxmlformats.org/officeDocument/2006/relationships/image" Target="../media/image50.png"/><Relationship Id="rId9"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GIF"/><Relationship Id="rId4" Type="http://schemas.openxmlformats.org/officeDocument/2006/relationships/image" Target="../media/image61.GIF"/></Relationships>
</file>

<file path=ppt/slides/_rels/slide2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6.emf"/><Relationship Id="rId5" Type="http://schemas.openxmlformats.org/officeDocument/2006/relationships/image" Target="../media/image65.png"/><Relationship Id="rId4" Type="http://schemas.openxmlformats.org/officeDocument/2006/relationships/image" Target="../media/image64.emf"/></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18" Type="http://schemas.openxmlformats.org/officeDocument/2006/relationships/image" Target="../media/image81.png"/><Relationship Id="rId26" Type="http://schemas.openxmlformats.org/officeDocument/2006/relationships/image" Target="../media/image89.png"/><Relationship Id="rId3" Type="http://schemas.openxmlformats.org/officeDocument/2006/relationships/image" Target="../media/image2.png"/><Relationship Id="rId21" Type="http://schemas.openxmlformats.org/officeDocument/2006/relationships/image" Target="../media/image84.png"/><Relationship Id="rId7" Type="http://schemas.microsoft.com/office/2007/relationships/hdphoto" Target="../media/hdphoto1.wdp"/><Relationship Id="rId12" Type="http://schemas.openxmlformats.org/officeDocument/2006/relationships/image" Target="../media/image75.jpeg"/><Relationship Id="rId17" Type="http://schemas.openxmlformats.org/officeDocument/2006/relationships/image" Target="../media/image80.png"/><Relationship Id="rId25" Type="http://schemas.openxmlformats.org/officeDocument/2006/relationships/image" Target="../media/image88.png"/><Relationship Id="rId2" Type="http://schemas.openxmlformats.org/officeDocument/2006/relationships/notesSlide" Target="../notesSlides/notesSlide23.xml"/><Relationship Id="rId16" Type="http://schemas.openxmlformats.org/officeDocument/2006/relationships/image" Target="../media/image79.png"/><Relationship Id="rId20" Type="http://schemas.openxmlformats.org/officeDocument/2006/relationships/image" Target="../media/image83.png"/><Relationship Id="rId29" Type="http://schemas.openxmlformats.org/officeDocument/2006/relationships/image" Target="../media/image92.jpeg"/><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4.jpeg"/><Relationship Id="rId24" Type="http://schemas.openxmlformats.org/officeDocument/2006/relationships/image" Target="../media/image87.png"/><Relationship Id="rId5" Type="http://schemas.openxmlformats.org/officeDocument/2006/relationships/image" Target="../media/image69.png"/><Relationship Id="rId15" Type="http://schemas.openxmlformats.org/officeDocument/2006/relationships/image" Target="../media/image78.png"/><Relationship Id="rId23" Type="http://schemas.openxmlformats.org/officeDocument/2006/relationships/image" Target="../media/image86.jpeg"/><Relationship Id="rId28" Type="http://schemas.openxmlformats.org/officeDocument/2006/relationships/image" Target="../media/image91.png"/><Relationship Id="rId10" Type="http://schemas.openxmlformats.org/officeDocument/2006/relationships/image" Target="../media/image73.png"/><Relationship Id="rId19" Type="http://schemas.openxmlformats.org/officeDocument/2006/relationships/image" Target="../media/image82.png"/><Relationship Id="rId4" Type="http://schemas.openxmlformats.org/officeDocument/2006/relationships/image" Target="../media/image68.jpeg"/><Relationship Id="rId9" Type="http://schemas.openxmlformats.org/officeDocument/2006/relationships/image" Target="../media/image72.jpeg"/><Relationship Id="rId14" Type="http://schemas.openxmlformats.org/officeDocument/2006/relationships/image" Target="../media/image77.png"/><Relationship Id="rId22" Type="http://schemas.openxmlformats.org/officeDocument/2006/relationships/image" Target="../media/image85.png"/><Relationship Id="rId27" Type="http://schemas.openxmlformats.org/officeDocument/2006/relationships/image" Target="../media/image90.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mailto:zk_me@zkteco.com" TargetMode="External"/><Relationship Id="rId5" Type="http://schemas.openxmlformats.org/officeDocument/2006/relationships/image" Target="../media/image93.emf"/><Relationship Id="rId4" Type="http://schemas.openxmlformats.org/officeDocument/2006/relationships/hyperlink" Target="http://biotimedxb.com:8007/login/?next=/"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Box 3"/>
          <p:cNvSpPr txBox="1"/>
          <p:nvPr/>
        </p:nvSpPr>
        <p:spPr>
          <a:xfrm>
            <a:off x="461010" y="4890135"/>
            <a:ext cx="11018520" cy="1198880"/>
          </a:xfrm>
          <a:prstGeom prst="rect">
            <a:avLst/>
          </a:prstGeom>
          <a:noFill/>
        </p:spPr>
        <p:txBody>
          <a:bodyPr wrap="square" rtlCol="0">
            <a:spAutoFit/>
          </a:bodyPr>
          <a:lstStyle/>
          <a:p>
            <a:pPr algn="l"/>
            <a:r>
              <a:rPr lang="en-US" sz="4400" b="1" dirty="0">
                <a:solidFill>
                  <a:schemeClr val="tx1"/>
                </a:solidFill>
                <a:latin typeface="Arial" panose="020B0604020202020204" pitchFamily="34" charset="0"/>
                <a:cs typeface="Arial" panose="020B0604020202020204" pitchFamily="34" charset="0"/>
              </a:rPr>
              <a:t>BioTime 9.5</a:t>
            </a:r>
          </a:p>
          <a:p>
            <a:pPr algn="l"/>
            <a:r>
              <a:rPr lang="en-US" sz="2800" dirty="0">
                <a:solidFill>
                  <a:schemeClr val="tx1"/>
                </a:solidFill>
                <a:latin typeface="Arial" panose="020B0604020202020204" pitchFamily="34" charset="0"/>
                <a:cs typeface="Arial" panose="020B0604020202020204" pitchFamily="34" charset="0"/>
              </a:rPr>
              <a:t>Web-based Multi-location Centralized Time and Attendance Software</a:t>
            </a:r>
          </a:p>
        </p:txBody>
      </p:sp>
      <p:sp>
        <p:nvSpPr>
          <p:cNvPr id="3" name="TextBox 5"/>
          <p:cNvSpPr txBox="1"/>
          <p:nvPr/>
        </p:nvSpPr>
        <p:spPr>
          <a:xfrm>
            <a:off x="461318" y="6292816"/>
            <a:ext cx="3649980" cy="275590"/>
          </a:xfrm>
          <a:prstGeom prst="rect">
            <a:avLst/>
          </a:prstGeom>
          <a:noFill/>
        </p:spPr>
        <p:txBody>
          <a:bodyPr wrap="none" rtlCol="0">
            <a:spAutoFit/>
          </a:bodyPr>
          <a:lstStyle/>
          <a:p>
            <a:pPr algn="l"/>
            <a:r>
              <a:rPr lang="en-US" sz="1200" dirty="0">
                <a:solidFill>
                  <a:srgbClr val="7AC143"/>
                </a:solidFill>
                <a:latin typeface="Arial" panose="020B0604020202020204" pitchFamily="34" charset="0"/>
                <a:cs typeface="Arial" panose="020B0604020202020204" pitchFamily="34" charset="0"/>
              </a:rPr>
              <a:t>Contact us: zk_me@zkteco.com  </a:t>
            </a:r>
            <a:r>
              <a:rPr lang="en-US" sz="1200" b="1" dirty="0">
                <a:solidFill>
                  <a:srgbClr val="7AC143"/>
                </a:solidFill>
                <a:latin typeface="Arial" panose="020B0604020202020204" pitchFamily="34" charset="0"/>
                <a:cs typeface="Arial" panose="020B0604020202020204" pitchFamily="34" charset="0"/>
              </a:rPr>
              <a:t>•</a:t>
            </a:r>
            <a:r>
              <a:rPr lang="en-US" sz="1200" dirty="0">
                <a:solidFill>
                  <a:srgbClr val="7AC143"/>
                </a:solidFill>
                <a:latin typeface="Arial" panose="020B0604020202020204" pitchFamily="34" charset="0"/>
                <a:cs typeface="Arial" panose="020B0604020202020204" pitchFamily="34" charset="0"/>
              </a:rPr>
              <a:t>  www.zkteco.me</a:t>
            </a:r>
          </a:p>
        </p:txBody>
      </p:sp>
      <p:sp>
        <p:nvSpPr>
          <p:cNvPr id="8" name="TextBox 5"/>
          <p:cNvSpPr txBox="1"/>
          <p:nvPr/>
        </p:nvSpPr>
        <p:spPr>
          <a:xfrm>
            <a:off x="10347633" y="6292816"/>
            <a:ext cx="1679575" cy="245110"/>
          </a:xfrm>
          <a:prstGeom prst="rect">
            <a:avLst/>
          </a:prstGeom>
          <a:noFill/>
        </p:spPr>
        <p:txBody>
          <a:bodyPr wrap="none" rtlCol="0">
            <a:spAutoFit/>
          </a:bodyPr>
          <a:lstStyle/>
          <a:p>
            <a:pPr algn="l"/>
            <a:r>
              <a:rPr lang="en-US" sz="1000" dirty="0">
                <a:solidFill>
                  <a:schemeClr val="tx1">
                    <a:lumMod val="85000"/>
                    <a:lumOff val="15000"/>
                  </a:schemeClr>
                </a:solidFill>
                <a:latin typeface="Arial" panose="020B0604020202020204" pitchFamily="34" charset="0"/>
                <a:cs typeface="Arial" panose="020B0604020202020204" pitchFamily="34" charset="0"/>
              </a:rPr>
              <a:t>Updated</a:t>
            </a:r>
            <a:r>
              <a:rPr lang="en-US" sz="1000">
                <a:solidFill>
                  <a:schemeClr val="tx1">
                    <a:lumMod val="85000"/>
                    <a:lumOff val="15000"/>
                  </a:schemeClr>
                </a:solidFill>
                <a:latin typeface="Arial" panose="020B0604020202020204" pitchFamily="34" charset="0"/>
                <a:cs typeface="Arial" panose="020B0604020202020204" pitchFamily="34" charset="0"/>
              </a:rPr>
              <a:t>: 08 October 2026</a:t>
            </a:r>
            <a:endParaRPr lang="en-US" sz="10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Text Box 3">
            <a:hlinkClick r:id="rId4" action="ppaction://hlinkfile"/>
          </p:cNvPr>
          <p:cNvSpPr txBox="1"/>
          <p:nvPr/>
        </p:nvSpPr>
        <p:spPr>
          <a:xfrm>
            <a:off x="461010" y="436880"/>
            <a:ext cx="4113530" cy="466090"/>
          </a:xfrm>
          <a:prstGeom prst="rect">
            <a:avLst/>
          </a:prstGeom>
          <a:solidFill>
            <a:srgbClr val="7AC143"/>
          </a:solidFill>
        </p:spPr>
        <p:txBody>
          <a:bodyPr wrap="square" rtlCol="0" anchor="ctr" anchorCtr="0">
            <a:noAutofit/>
          </a:bodyPr>
          <a:lstStyle/>
          <a:p>
            <a:pPr algn="ctr"/>
            <a:r>
              <a:rPr lang="en-US" sz="1600">
                <a:latin typeface="Arial" panose="020B0604020202020204" pitchFamily="34" charset="0"/>
                <a:cs typeface="Arial" panose="020B0604020202020204" pitchFamily="34" charset="0"/>
              </a:rPr>
              <a:t>Click here to download the software</a:t>
            </a:r>
            <a:endParaRPr lang="en-US" sz="1600">
              <a:latin typeface="Arial" panose="020B0604020202020204" pitchFamily="34" charset="0"/>
              <a:cs typeface="Arial" panose="020B0604020202020204" pitchFamily="34" charset="0"/>
              <a:hlinkClick r:id="rId5" action="ppaction://hlinkfile">
                <a:extLst>
                  <a:ext uri="{DAF060AB-1E55-43B9-8AAB-6FB025537F2F}">
                    <wpsdc:hlinkClr xmlns:wpsdc="http://www.wps.cn/officeDocument/2017/drawingmlCustomData" xmlns="" val="FFFFFF"/>
                    <wpsdc:folHlinkClr xmlns:wpsdc="http://www.wps.cn/officeDocument/2017/drawingmlCustomData" xmlns="" val="FFFFFF"/>
                    <wpsdc:hlinkUnderline xmlns:wpsdc="http://www.wps.cn/officeDocument/2017/drawingmlCustomData" xmlns="" val="0"/>
                  </a:ext>
                </a:extLst>
              </a:hlinkClick>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4"/>
          <a:stretch>
            <a:fillRect/>
          </a:stretch>
        </p:blipFill>
        <p:spPr>
          <a:xfrm>
            <a:off x="0" y="0"/>
            <a:ext cx="5805001" cy="2632500"/>
          </a:xfrm>
          <a:prstGeom prst="rect">
            <a:avLst/>
          </a:prstGeom>
        </p:spPr>
      </p:pic>
      <p:sp>
        <p:nvSpPr>
          <p:cNvPr id="42" name="TextBox 41"/>
          <p:cNvSpPr txBox="1"/>
          <p:nvPr/>
        </p:nvSpPr>
        <p:spPr>
          <a:xfrm>
            <a:off x="5993818" y="753438"/>
            <a:ext cx="4009390" cy="645160"/>
          </a:xfrm>
          <a:prstGeom prst="rect">
            <a:avLst/>
          </a:prstGeom>
          <a:noFill/>
        </p:spPr>
        <p:txBody>
          <a:bodyPr wrap="none" rtlCol="0">
            <a:spAutoFit/>
          </a:bodyPr>
          <a:lstStyle/>
          <a:p>
            <a:r>
              <a:rPr lang="en-US" sz="3600" b="1" dirty="0" err="1">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What is BioTime?</a:t>
            </a:r>
            <a:endParaRPr lang="en-US" sz="3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35" name="Rectangle 34"/>
          <p:cNvSpPr/>
          <p:nvPr/>
        </p:nvSpPr>
        <p:spPr>
          <a:xfrm>
            <a:off x="5993580" y="1583731"/>
            <a:ext cx="5538118" cy="2009775"/>
          </a:xfrm>
          <a:prstGeom prst="rect">
            <a:avLst/>
          </a:prstGeom>
        </p:spPr>
        <p:txBody>
          <a:bodyPr wrap="square">
            <a:spAutoFit/>
          </a:bodyPr>
          <a:lstStyle/>
          <a:p>
            <a:pPr algn="just">
              <a:lnSpc>
                <a:spcPct val="125000"/>
              </a:lnSpc>
              <a:spcBef>
                <a:spcPts val="0"/>
              </a:spcBef>
              <a:spcAft>
                <a:spcPts val="130"/>
              </a:spcAft>
            </a:pPr>
            <a:r>
              <a:rPr lang="en-US" altLang="en-US" sz="1400" b="1" dirty="0">
                <a:solidFill>
                  <a:srgbClr val="7AC143"/>
                </a:solidFill>
                <a:latin typeface="Arial" panose="020B0604020202020204" pitchFamily="34" charset="0"/>
                <a:ea typeface="Microsoft YaHei" panose="020B0503020204020204" pitchFamily="34" charset="-122"/>
                <a:cs typeface="Arial" panose="020B0604020202020204" pitchFamily="34" charset="0"/>
              </a:rPr>
              <a:t>BioTime 9.5</a:t>
            </a:r>
            <a:r>
              <a:rPr lang="en-US" altLang="en-US" sz="1200" dirty="0">
                <a:latin typeface="Arial" panose="020B0604020202020204" pitchFamily="34" charset="0"/>
                <a:ea typeface="Microsoft YaHei" panose="020B0503020204020204" pitchFamily="34" charset="-122"/>
                <a:cs typeface="Arial" panose="020B0604020202020204" pitchFamily="34" charset="0"/>
              </a:rPr>
              <a:t> is a powerful time and attendance management platform designed for medium to large enterprises. It maintains a stable connection with thousands of ZKTeco standalone push communication devices through Ethernet, WIFI, and 4G networks.</a:t>
            </a:r>
          </a:p>
          <a:p>
            <a:pPr algn="just">
              <a:lnSpc>
                <a:spcPct val="125000"/>
              </a:lnSpc>
              <a:spcBef>
                <a:spcPts val="0"/>
              </a:spcBef>
              <a:spcAft>
                <a:spcPts val="130"/>
              </a:spcAft>
            </a:pPr>
            <a:endParaRPr lang="en-US" altLang="en-US" sz="1200" dirty="0">
              <a:latin typeface="Arial" panose="020B0604020202020204" pitchFamily="34" charset="0"/>
              <a:ea typeface="Microsoft YaHei" panose="020B0503020204020204" pitchFamily="34" charset="-122"/>
              <a:cs typeface="Arial" panose="020B0604020202020204" pitchFamily="34" charset="0"/>
            </a:endParaRPr>
          </a:p>
          <a:p>
            <a:pPr algn="just">
              <a:lnSpc>
                <a:spcPct val="125000"/>
              </a:lnSpc>
              <a:spcBef>
                <a:spcPts val="0"/>
              </a:spcBef>
              <a:spcAft>
                <a:spcPts val="130"/>
              </a:spcAft>
            </a:pPr>
            <a:r>
              <a:rPr lang="en-US" altLang="en-US" sz="1200" dirty="0">
                <a:latin typeface="Arial" panose="020B0604020202020204" pitchFamily="34" charset="0"/>
                <a:ea typeface="Microsoft YaHei" panose="020B0503020204020204" pitchFamily="34" charset="-122"/>
                <a:cs typeface="Arial" panose="020B0604020202020204" pitchFamily="34" charset="0"/>
              </a:rPr>
              <a:t>It operates as a private cloud system, enabling employees to access self-service features through both the mobile application and web browser, ensuring flexibility, scalability, and effortless workforce management.</a:t>
            </a:r>
          </a:p>
        </p:txBody>
      </p:sp>
      <p:sp>
        <p:nvSpPr>
          <p:cNvPr id="36" name="Rectangle 35"/>
          <p:cNvSpPr/>
          <p:nvPr/>
        </p:nvSpPr>
        <p:spPr>
          <a:xfrm>
            <a:off x="613410" y="4043680"/>
            <a:ext cx="10921365" cy="1788795"/>
          </a:xfrm>
          <a:prstGeom prst="rect">
            <a:avLst/>
          </a:prstGeom>
        </p:spPr>
        <p:txBody>
          <a:bodyPr wrap="square">
            <a:spAutoFit/>
          </a:bodyPr>
          <a:lstStyle/>
          <a:p>
            <a:pPr algn="just">
              <a:lnSpc>
                <a:spcPct val="150000"/>
              </a:lnSpc>
              <a:spcBef>
                <a:spcPts val="0"/>
              </a:spcBef>
              <a:spcAft>
                <a:spcPts val="140"/>
              </a:spcAft>
            </a:pPr>
            <a:r>
              <a:rPr lang="en-US" altLang="en-US" sz="1200" dirty="0">
                <a:latin typeface="Arial" panose="020B0604020202020204" pitchFamily="34" charset="0"/>
                <a:ea typeface="Microsoft YaHei" panose="020B0503020204020204" pitchFamily="34" charset="-122"/>
                <a:cs typeface="Arial" panose="020B0604020202020204" pitchFamily="34" charset="0"/>
              </a:rPr>
              <a:t>BioTime 9.5 features an intuitive and modern user interface that simplifies daily workforce management. The system efficiently handles </a:t>
            </a:r>
            <a:r>
              <a:rPr lang="en-US" altLang="en-US" sz="1200" b="1" dirty="0">
                <a:latin typeface="Arial" panose="020B0604020202020204" pitchFamily="34" charset="0"/>
                <a:ea typeface="Microsoft YaHei" panose="020B0503020204020204" pitchFamily="34" charset="-122"/>
                <a:cs typeface="Arial" panose="020B0604020202020204" pitchFamily="34" charset="0"/>
              </a:rPr>
              <a:t>timetables, shifts, and schedules,</a:t>
            </a:r>
            <a:r>
              <a:rPr lang="en-US" altLang="en-US" sz="1200" dirty="0">
                <a:latin typeface="Arial" panose="020B0604020202020204" pitchFamily="34" charset="0"/>
                <a:ea typeface="Microsoft YaHei" panose="020B0503020204020204" pitchFamily="34" charset="-122"/>
                <a:cs typeface="Arial" panose="020B0604020202020204" pitchFamily="34" charset="0"/>
              </a:rPr>
              <a:t> and can quickly generate up to </a:t>
            </a:r>
            <a:r>
              <a:rPr lang="en-US" altLang="en-US" sz="1200" b="1" dirty="0">
                <a:latin typeface="Arial" panose="020B0604020202020204" pitchFamily="34" charset="0"/>
                <a:ea typeface="Microsoft YaHei" panose="020B0503020204020204" pitchFamily="34" charset="-122"/>
                <a:cs typeface="Arial" panose="020B0604020202020204" pitchFamily="34" charset="0"/>
              </a:rPr>
              <a:t>31 types of comprehensive attendance reports</a:t>
            </a:r>
            <a:r>
              <a:rPr lang="en-US" altLang="en-US" sz="1200" dirty="0">
                <a:latin typeface="Arial" panose="020B0604020202020204" pitchFamily="34" charset="0"/>
                <a:ea typeface="Microsoft YaHei" panose="020B0503020204020204" pitchFamily="34" charset="-122"/>
                <a:cs typeface="Arial" panose="020B0604020202020204" pitchFamily="34" charset="0"/>
              </a:rPr>
              <a:t>. It has a modern dashboard </a:t>
            </a:r>
            <a:r>
              <a:rPr lang="en-US" altLang="en-US" sz="1200" dirty="0">
                <a:latin typeface="Arial" panose="020B0604020202020204" pitchFamily="34" charset="0"/>
                <a:ea typeface="Microsoft YaHei" panose="020B0503020204020204" pitchFamily="34" charset="-122"/>
                <a:cs typeface="Arial" panose="020B0604020202020204" pitchFamily="34" charset="0"/>
                <a:sym typeface="+mn-ea"/>
              </a:rPr>
              <a:t>where users can monitor </a:t>
            </a:r>
            <a:r>
              <a:rPr lang="en-US" altLang="en-US" sz="1200" b="1" dirty="0">
                <a:latin typeface="Arial" panose="020B0604020202020204" pitchFamily="34" charset="0"/>
                <a:ea typeface="Microsoft YaHei" panose="020B0503020204020204" pitchFamily="34" charset="-122"/>
                <a:cs typeface="Arial" panose="020B0604020202020204" pitchFamily="34" charset="0"/>
                <a:sym typeface="+mn-ea"/>
              </a:rPr>
              <a:t>attendance summaries, real-time punches from all connected devices, device connectivity and status, attendance insights,</a:t>
            </a:r>
            <a:r>
              <a:rPr lang="en-US" altLang="en-US" sz="1200" dirty="0">
                <a:latin typeface="Arial" panose="020B0604020202020204" pitchFamily="34" charset="0"/>
                <a:ea typeface="Microsoft YaHei" panose="020B0503020204020204" pitchFamily="34" charset="-122"/>
                <a:cs typeface="Arial" panose="020B0604020202020204" pitchFamily="34" charset="0"/>
                <a:sym typeface="+mn-ea"/>
              </a:rPr>
              <a:t> and much more.</a:t>
            </a:r>
            <a:endParaRPr lang="en-US" altLang="en-US" sz="1200" dirty="0">
              <a:latin typeface="Arial" panose="020B0604020202020204" pitchFamily="34" charset="0"/>
              <a:ea typeface="Microsoft YaHei" panose="020B0503020204020204" pitchFamily="34" charset="-122"/>
              <a:cs typeface="Arial" panose="020B0604020202020204" pitchFamily="34" charset="0"/>
            </a:endParaRPr>
          </a:p>
          <a:p>
            <a:pPr algn="just">
              <a:lnSpc>
                <a:spcPct val="150000"/>
              </a:lnSpc>
              <a:spcBef>
                <a:spcPts val="0"/>
              </a:spcBef>
              <a:spcAft>
                <a:spcPts val="140"/>
              </a:spcAft>
            </a:pPr>
            <a:endParaRPr lang="en-US" altLang="en-US" sz="1200" dirty="0">
              <a:latin typeface="Arial" panose="020B0604020202020204" pitchFamily="34" charset="0"/>
              <a:ea typeface="Microsoft YaHei" panose="020B0503020204020204" pitchFamily="34" charset="-122"/>
              <a:cs typeface="Arial" panose="020B0604020202020204" pitchFamily="34" charset="0"/>
            </a:endParaRPr>
          </a:p>
          <a:p>
            <a:pPr algn="just">
              <a:lnSpc>
                <a:spcPct val="150000"/>
              </a:lnSpc>
              <a:spcBef>
                <a:spcPts val="0"/>
              </a:spcBef>
              <a:spcAft>
                <a:spcPts val="140"/>
              </a:spcAft>
            </a:pPr>
            <a:r>
              <a:rPr lang="en-US" altLang="en-US" sz="1200" dirty="0">
                <a:latin typeface="Arial" panose="020B0604020202020204" pitchFamily="34" charset="0"/>
                <a:ea typeface="Microsoft YaHei" panose="020B0503020204020204" pitchFamily="34" charset="-122"/>
                <a:cs typeface="Arial" panose="020B0604020202020204" pitchFamily="34" charset="0"/>
              </a:rPr>
              <a:t>It includes </a:t>
            </a:r>
            <a:r>
              <a:rPr lang="en-US" altLang="en-US" sz="1200" b="1" dirty="0">
                <a:latin typeface="Arial" panose="020B0604020202020204" pitchFamily="34" charset="0"/>
                <a:ea typeface="Microsoft YaHei" panose="020B0503020204020204" pitchFamily="34" charset="-122"/>
                <a:cs typeface="Arial" panose="020B0604020202020204" pitchFamily="34" charset="0"/>
              </a:rPr>
              <a:t>roster and overtime management</a:t>
            </a:r>
            <a:r>
              <a:rPr lang="en-US" altLang="en-US" sz="1200" dirty="0">
                <a:latin typeface="Arial" panose="020B0604020202020204" pitchFamily="34" charset="0"/>
                <a:ea typeface="Microsoft YaHei" panose="020B0503020204020204" pitchFamily="34" charset="-122"/>
                <a:cs typeface="Arial" panose="020B0604020202020204" pitchFamily="34" charset="0"/>
              </a:rPr>
              <a:t> which simplifies the entire scheduling workflow of employees. With its </a:t>
            </a:r>
            <a:r>
              <a:rPr lang="en-US" altLang="en-US" sz="1200" b="1" dirty="0">
                <a:latin typeface="Arial" panose="020B0604020202020204" pitchFamily="34" charset="0"/>
                <a:ea typeface="Microsoft YaHei" panose="020B0503020204020204" pitchFamily="34" charset="-122"/>
                <a:cs typeface="Arial" panose="020B0604020202020204" pitchFamily="34" charset="0"/>
              </a:rPr>
              <a:t>built-in API</a:t>
            </a:r>
            <a:r>
              <a:rPr lang="en-US" altLang="en-US" sz="1200" dirty="0">
                <a:latin typeface="Arial" panose="020B0604020202020204" pitchFamily="34" charset="0"/>
                <a:ea typeface="Microsoft YaHei" panose="020B0503020204020204" pitchFamily="34" charset="-122"/>
                <a:cs typeface="Arial" panose="020B0604020202020204" pitchFamily="34" charset="0"/>
              </a:rPr>
              <a:t>, BioTime 9.5 can easily integrates with third-party HR and payroll systems, ensuring smooth data exchange across platforms.</a:t>
            </a:r>
          </a:p>
        </p:txBody>
      </p:sp>
      <p:grpSp>
        <p:nvGrpSpPr>
          <p:cNvPr id="6" name="Group 5"/>
          <p:cNvGrpSpPr/>
          <p:nvPr/>
        </p:nvGrpSpPr>
        <p:grpSpPr>
          <a:xfrm>
            <a:off x="443156" y="612778"/>
            <a:ext cx="5432312" cy="3156761"/>
            <a:chOff x="443156" y="612778"/>
            <a:chExt cx="5432312" cy="3156761"/>
          </a:xfrm>
        </p:grpSpPr>
        <p:pic>
          <p:nvPicPr>
            <p:cNvPr id="45" name="Picture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156" y="612778"/>
              <a:ext cx="5432312" cy="3156761"/>
            </a:xfrm>
            <a:prstGeom prst="rect">
              <a:avLst/>
            </a:prstGeom>
          </p:spPr>
        </p:pic>
        <p:pic>
          <p:nvPicPr>
            <p:cNvPr id="5" name="Picture 4"/>
            <p:cNvPicPr>
              <a:picLocks noChangeAspect="1"/>
            </p:cNvPicPr>
            <p:nvPr/>
          </p:nvPicPr>
          <p:blipFill>
            <a:blip r:embed="rId6"/>
            <a:stretch>
              <a:fillRect/>
            </a:stretch>
          </p:blipFill>
          <p:spPr>
            <a:xfrm>
              <a:off x="1207698" y="1025886"/>
              <a:ext cx="3933270" cy="2228018"/>
            </a:xfrm>
            <a:prstGeom prst="rect">
              <a:avLst/>
            </a:prstGeom>
          </p:spPr>
        </p:pic>
      </p:grpSp>
      <p:sp>
        <p:nvSpPr>
          <p:cNvPr id="2" name="Text Box 1">
            <a:hlinkClick r:id="rId7"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0"/>
            <a:ext cx="542767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89249" y="390447"/>
            <a:ext cx="4393812" cy="1446550"/>
          </a:xfrm>
          <a:prstGeom prst="rect">
            <a:avLst/>
          </a:prstGeom>
          <a:noFill/>
        </p:spPr>
        <p:txBody>
          <a:bodyPr wrap="square" rtlCol="0">
            <a:spAutoFit/>
          </a:bodyPr>
          <a:lstStyle/>
          <a:p>
            <a:r>
              <a:rPr lang="en-US" sz="4400" b="1" dirty="0">
                <a:solidFill>
                  <a:srgbClr val="7AC143"/>
                </a:solidFill>
                <a:latin typeface="Arial" panose="020B0604020202020204" pitchFamily="34" charset="0"/>
                <a:cs typeface="Arial" panose="020B0604020202020204" pitchFamily="34" charset="0"/>
              </a:rPr>
              <a:t>System Architecture</a:t>
            </a:r>
            <a:endParaRPr lang="en-US" sz="44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 name="TextBox 4"/>
          <p:cNvSpPr txBox="1"/>
          <p:nvPr/>
        </p:nvSpPr>
        <p:spPr>
          <a:xfrm>
            <a:off x="1002634" y="2153784"/>
            <a:ext cx="4063054" cy="306705"/>
          </a:xfrm>
          <a:prstGeom prst="rect">
            <a:avLst/>
          </a:prstGeom>
          <a:noFill/>
        </p:spPr>
        <p:txBody>
          <a:bodyPr wrap="square" rtlCol="0">
            <a:spAutoFit/>
          </a:bodyPr>
          <a:lstStyle/>
          <a:p>
            <a:pPr indent="0">
              <a:spcAft>
                <a:spcPts val="1500"/>
              </a:spcAft>
              <a:buFont typeface="Arial" panose="020B0604020202020204" pitchFamily="34" charset="0"/>
              <a:buNone/>
            </a:pPr>
            <a:r>
              <a:rPr lang="en-US" sz="1400" dirty="0">
                <a:solidFill>
                  <a:schemeClr val="bg1"/>
                </a:solidFill>
                <a:latin typeface="Arial" panose="020B0604020202020204" pitchFamily="34" charset="0"/>
                <a:cs typeface="Arial" panose="020B0604020202020204" pitchFamily="34" charset="0"/>
              </a:rPr>
              <a:t>Supports up to 500 devices in a single server</a:t>
            </a:r>
          </a:p>
        </p:txBody>
      </p:sp>
      <p:pic>
        <p:nvPicPr>
          <p:cNvPr id="7" name="Picture 6" descr="pic1"/>
          <p:cNvPicPr>
            <a:picLocks noChangeAspect="1"/>
          </p:cNvPicPr>
          <p:nvPr/>
        </p:nvPicPr>
        <p:blipFill>
          <a:blip r:embed="rId4"/>
          <a:stretch>
            <a:fillRect/>
          </a:stretch>
        </p:blipFill>
        <p:spPr>
          <a:xfrm>
            <a:off x="5560060" y="711835"/>
            <a:ext cx="6399530" cy="5520055"/>
          </a:xfrm>
          <a:prstGeom prst="rect">
            <a:avLst/>
          </a:prstGeom>
        </p:spPr>
      </p:pic>
      <p:sp>
        <p:nvSpPr>
          <p:cNvPr id="60" name="TextBox 59"/>
          <p:cNvSpPr txBox="1"/>
          <p:nvPr/>
        </p:nvSpPr>
        <p:spPr>
          <a:xfrm>
            <a:off x="455805" y="2010832"/>
            <a:ext cx="546945" cy="646331"/>
          </a:xfrm>
          <a:prstGeom prst="rect">
            <a:avLst/>
          </a:prstGeom>
          <a:noFill/>
        </p:spPr>
        <p:txBody>
          <a:bodyPr wrap="none" rtlCol="0">
            <a:spAutoFit/>
          </a:bodyPr>
          <a:lstStyle/>
          <a:p>
            <a:r>
              <a:rPr lang="en-US" sz="3600" dirty="0">
                <a:solidFill>
                  <a:srgbClr val="7AC143"/>
                </a:solidFill>
                <a:latin typeface="Wingdings" panose="05000000000000000000" pitchFamily="2" charset="2"/>
                <a:cs typeface="Arial" panose="020B0604020202020204" pitchFamily="34" charset="0"/>
              </a:rPr>
              <a:t>ü</a:t>
            </a:r>
            <a:endParaRPr lang="en-US" dirty="0">
              <a:solidFill>
                <a:srgbClr val="7AC143"/>
              </a:solidFill>
              <a:latin typeface="Wingdings" panose="05000000000000000000" pitchFamily="2" charset="2"/>
              <a:cs typeface="Arial" panose="020B0604020202020204" pitchFamily="34" charset="0"/>
            </a:endParaRPr>
          </a:p>
        </p:txBody>
      </p:sp>
      <p:sp>
        <p:nvSpPr>
          <p:cNvPr id="10" name="TextBox 4"/>
          <p:cNvSpPr txBox="1"/>
          <p:nvPr/>
        </p:nvSpPr>
        <p:spPr>
          <a:xfrm>
            <a:off x="1002634" y="2777354"/>
            <a:ext cx="4063054" cy="306705"/>
          </a:xfrm>
          <a:prstGeom prst="rect">
            <a:avLst/>
          </a:prstGeom>
          <a:noFill/>
        </p:spPr>
        <p:txBody>
          <a:bodyPr wrap="square" rtlCol="0">
            <a:spAutoFit/>
          </a:bodyPr>
          <a:lstStyle/>
          <a:p>
            <a:pPr indent="0">
              <a:spcAft>
                <a:spcPts val="1500"/>
              </a:spcAft>
              <a:buFont typeface="Arial" panose="020B0604020202020204" pitchFamily="34" charset="0"/>
              <a:buNone/>
            </a:pPr>
            <a:r>
              <a:rPr lang="en-US" sz="1400" dirty="0">
                <a:solidFill>
                  <a:schemeClr val="bg1"/>
                </a:solidFill>
                <a:latin typeface="Arial" panose="020B0604020202020204" pitchFamily="34" charset="0"/>
                <a:cs typeface="Arial" panose="020B0604020202020204" pitchFamily="34" charset="0"/>
              </a:rPr>
              <a:t>Multiple administrator and employee self-logins</a:t>
            </a:r>
          </a:p>
        </p:txBody>
      </p:sp>
      <p:sp>
        <p:nvSpPr>
          <p:cNvPr id="12" name="TextBox 59"/>
          <p:cNvSpPr txBox="1"/>
          <p:nvPr/>
        </p:nvSpPr>
        <p:spPr>
          <a:xfrm>
            <a:off x="455805" y="2612812"/>
            <a:ext cx="546945" cy="646331"/>
          </a:xfrm>
          <a:prstGeom prst="rect">
            <a:avLst/>
          </a:prstGeom>
          <a:noFill/>
        </p:spPr>
        <p:txBody>
          <a:bodyPr wrap="none" rtlCol="0">
            <a:spAutoFit/>
          </a:bodyPr>
          <a:lstStyle/>
          <a:p>
            <a:r>
              <a:rPr lang="en-US" sz="3600" dirty="0">
                <a:solidFill>
                  <a:srgbClr val="7AC143"/>
                </a:solidFill>
                <a:latin typeface="Wingdings" panose="05000000000000000000" pitchFamily="2" charset="2"/>
                <a:cs typeface="Arial" panose="020B0604020202020204" pitchFamily="34" charset="0"/>
              </a:rPr>
              <a:t>ü</a:t>
            </a:r>
            <a:endParaRPr lang="en-US" dirty="0">
              <a:solidFill>
                <a:srgbClr val="7AC143"/>
              </a:solidFill>
              <a:latin typeface="Wingdings" panose="05000000000000000000" pitchFamily="2" charset="2"/>
              <a:cs typeface="Arial" panose="020B0604020202020204" pitchFamily="34" charset="0"/>
            </a:endParaRPr>
          </a:p>
        </p:txBody>
      </p:sp>
      <p:sp>
        <p:nvSpPr>
          <p:cNvPr id="13" name="TextBox 4"/>
          <p:cNvSpPr txBox="1"/>
          <p:nvPr/>
        </p:nvSpPr>
        <p:spPr>
          <a:xfrm>
            <a:off x="1002634" y="3313294"/>
            <a:ext cx="4063054" cy="306705"/>
          </a:xfrm>
          <a:prstGeom prst="rect">
            <a:avLst/>
          </a:prstGeom>
          <a:noFill/>
        </p:spPr>
        <p:txBody>
          <a:bodyPr wrap="square" rtlCol="0">
            <a:spAutoFit/>
          </a:bodyPr>
          <a:lstStyle/>
          <a:p>
            <a:pPr indent="0">
              <a:spcAft>
                <a:spcPts val="1500"/>
              </a:spcAft>
              <a:buFont typeface="Arial" panose="020B0604020202020204" pitchFamily="34" charset="0"/>
              <a:buNone/>
            </a:pPr>
            <a:r>
              <a:rPr lang="en-US" sz="1400" dirty="0">
                <a:solidFill>
                  <a:schemeClr val="bg1"/>
                </a:solidFill>
                <a:latin typeface="Arial" panose="020B0604020202020204" pitchFamily="34" charset="0"/>
                <a:cs typeface="Arial" panose="020B0604020202020204" pitchFamily="34" charset="0"/>
              </a:rPr>
              <a:t>Synchronize data from different locations</a:t>
            </a:r>
          </a:p>
        </p:txBody>
      </p:sp>
      <p:sp>
        <p:nvSpPr>
          <p:cNvPr id="14" name="TextBox 59"/>
          <p:cNvSpPr txBox="1"/>
          <p:nvPr/>
        </p:nvSpPr>
        <p:spPr>
          <a:xfrm>
            <a:off x="451360" y="3148752"/>
            <a:ext cx="546945" cy="646331"/>
          </a:xfrm>
          <a:prstGeom prst="rect">
            <a:avLst/>
          </a:prstGeom>
          <a:noFill/>
        </p:spPr>
        <p:txBody>
          <a:bodyPr wrap="none" rtlCol="0">
            <a:spAutoFit/>
          </a:bodyPr>
          <a:lstStyle/>
          <a:p>
            <a:r>
              <a:rPr lang="en-US" sz="3600" dirty="0">
                <a:solidFill>
                  <a:srgbClr val="7AC143"/>
                </a:solidFill>
                <a:latin typeface="Wingdings" panose="05000000000000000000" pitchFamily="2" charset="2"/>
                <a:cs typeface="Arial" panose="020B0604020202020204" pitchFamily="34" charset="0"/>
              </a:rPr>
              <a:t>ü</a:t>
            </a:r>
            <a:endParaRPr lang="en-US" dirty="0">
              <a:solidFill>
                <a:srgbClr val="7AC143"/>
              </a:solidFill>
              <a:latin typeface="Wingdings" panose="05000000000000000000" pitchFamily="2" charset="2"/>
              <a:cs typeface="Arial" panose="020B0604020202020204" pitchFamily="34" charset="0"/>
            </a:endParaRPr>
          </a:p>
        </p:txBody>
      </p:sp>
      <p:sp>
        <p:nvSpPr>
          <p:cNvPr id="15" name="TextBox 4"/>
          <p:cNvSpPr txBox="1"/>
          <p:nvPr/>
        </p:nvSpPr>
        <p:spPr>
          <a:xfrm>
            <a:off x="999459" y="4437879"/>
            <a:ext cx="4063054" cy="306705"/>
          </a:xfrm>
          <a:prstGeom prst="rect">
            <a:avLst/>
          </a:prstGeom>
          <a:noFill/>
        </p:spPr>
        <p:txBody>
          <a:bodyPr wrap="square" rtlCol="0">
            <a:spAutoFit/>
          </a:bodyPr>
          <a:lstStyle/>
          <a:p>
            <a:pPr indent="0">
              <a:spcAft>
                <a:spcPts val="1500"/>
              </a:spcAft>
              <a:buFont typeface="Arial" panose="020B0604020202020204" pitchFamily="34" charset="0"/>
              <a:buNone/>
            </a:pPr>
            <a:r>
              <a:rPr lang="en-US" sz="1400" dirty="0">
                <a:solidFill>
                  <a:schemeClr val="bg1"/>
                </a:solidFill>
                <a:latin typeface="Arial" panose="020B0604020202020204" pitchFamily="34" charset="0"/>
                <a:cs typeface="Arial" panose="020B0604020202020204" pitchFamily="34" charset="0"/>
              </a:rPr>
              <a:t>API compatibility for easier integrations</a:t>
            </a:r>
          </a:p>
        </p:txBody>
      </p:sp>
      <p:sp>
        <p:nvSpPr>
          <p:cNvPr id="16" name="TextBox 59"/>
          <p:cNvSpPr txBox="1"/>
          <p:nvPr/>
        </p:nvSpPr>
        <p:spPr>
          <a:xfrm>
            <a:off x="446280" y="4286672"/>
            <a:ext cx="546945" cy="646331"/>
          </a:xfrm>
          <a:prstGeom prst="rect">
            <a:avLst/>
          </a:prstGeom>
          <a:noFill/>
        </p:spPr>
        <p:txBody>
          <a:bodyPr wrap="none" rtlCol="0">
            <a:spAutoFit/>
          </a:bodyPr>
          <a:lstStyle/>
          <a:p>
            <a:r>
              <a:rPr lang="en-US" sz="3600" dirty="0">
                <a:solidFill>
                  <a:srgbClr val="7AC143"/>
                </a:solidFill>
                <a:latin typeface="Wingdings" panose="05000000000000000000" pitchFamily="2" charset="2"/>
                <a:cs typeface="Arial" panose="020B0604020202020204" pitchFamily="34" charset="0"/>
              </a:rPr>
              <a:t>ü</a:t>
            </a:r>
            <a:endParaRPr lang="en-US" dirty="0">
              <a:solidFill>
                <a:srgbClr val="7AC143"/>
              </a:solidFill>
              <a:latin typeface="Wingdings" panose="05000000000000000000" pitchFamily="2" charset="2"/>
              <a:cs typeface="Arial" panose="020B0604020202020204" pitchFamily="34" charset="0"/>
            </a:endParaRPr>
          </a:p>
        </p:txBody>
      </p:sp>
      <p:sp>
        <p:nvSpPr>
          <p:cNvPr id="19" name="TextBox 59"/>
          <p:cNvSpPr txBox="1"/>
          <p:nvPr/>
        </p:nvSpPr>
        <p:spPr>
          <a:xfrm>
            <a:off x="455805" y="4829597"/>
            <a:ext cx="546945" cy="646331"/>
          </a:xfrm>
          <a:prstGeom prst="rect">
            <a:avLst/>
          </a:prstGeom>
          <a:noFill/>
        </p:spPr>
        <p:txBody>
          <a:bodyPr wrap="none" rtlCol="0">
            <a:spAutoFit/>
          </a:bodyPr>
          <a:lstStyle/>
          <a:p>
            <a:r>
              <a:rPr lang="en-US" sz="3600" dirty="0">
                <a:solidFill>
                  <a:srgbClr val="7AC143"/>
                </a:solidFill>
                <a:latin typeface="Wingdings" panose="05000000000000000000" pitchFamily="2" charset="2"/>
                <a:cs typeface="Arial" panose="020B0604020202020204" pitchFamily="34" charset="0"/>
              </a:rPr>
              <a:t>ü</a:t>
            </a:r>
            <a:endParaRPr lang="en-US" dirty="0">
              <a:solidFill>
                <a:srgbClr val="7AC143"/>
              </a:solidFill>
              <a:latin typeface="Wingdings" panose="05000000000000000000" pitchFamily="2" charset="2"/>
              <a:cs typeface="Arial" panose="020B0604020202020204" pitchFamily="34" charset="0"/>
            </a:endParaRPr>
          </a:p>
        </p:txBody>
      </p:sp>
      <p:sp>
        <p:nvSpPr>
          <p:cNvPr id="20" name="TextBox 4"/>
          <p:cNvSpPr txBox="1"/>
          <p:nvPr/>
        </p:nvSpPr>
        <p:spPr>
          <a:xfrm>
            <a:off x="1002634" y="5476104"/>
            <a:ext cx="4063054" cy="521970"/>
          </a:xfrm>
          <a:prstGeom prst="rect">
            <a:avLst/>
          </a:prstGeom>
          <a:noFill/>
        </p:spPr>
        <p:txBody>
          <a:bodyPr wrap="square" rtlCol="0">
            <a:spAutoFit/>
          </a:bodyPr>
          <a:lstStyle/>
          <a:p>
            <a:pPr indent="0">
              <a:spcAft>
                <a:spcPts val="1500"/>
              </a:spcAft>
              <a:buFont typeface="Arial" panose="020B0604020202020204" pitchFamily="34" charset="0"/>
              <a:buNone/>
            </a:pPr>
            <a:r>
              <a:rPr lang="en-US" sz="1400" dirty="0">
                <a:solidFill>
                  <a:schemeClr val="bg1"/>
                </a:solidFill>
                <a:latin typeface="Arial" panose="020B0604020202020204" pitchFamily="34" charset="0"/>
                <a:cs typeface="Arial" panose="020B0604020202020204" pitchFamily="34" charset="0"/>
              </a:rPr>
              <a:t>Monitor the data from inter-regional terminals in real-time</a:t>
            </a:r>
          </a:p>
        </p:txBody>
      </p:sp>
      <p:sp>
        <p:nvSpPr>
          <p:cNvPr id="21" name="TextBox 59"/>
          <p:cNvSpPr txBox="1"/>
          <p:nvPr/>
        </p:nvSpPr>
        <p:spPr>
          <a:xfrm>
            <a:off x="455805" y="5424592"/>
            <a:ext cx="546945" cy="646331"/>
          </a:xfrm>
          <a:prstGeom prst="rect">
            <a:avLst/>
          </a:prstGeom>
          <a:noFill/>
        </p:spPr>
        <p:txBody>
          <a:bodyPr wrap="none" rtlCol="0">
            <a:spAutoFit/>
          </a:bodyPr>
          <a:lstStyle/>
          <a:p>
            <a:r>
              <a:rPr lang="en-US" sz="3600" dirty="0">
                <a:solidFill>
                  <a:srgbClr val="7AC143"/>
                </a:solidFill>
                <a:latin typeface="Wingdings" panose="05000000000000000000" pitchFamily="2" charset="2"/>
                <a:cs typeface="Arial" panose="020B0604020202020204" pitchFamily="34" charset="0"/>
              </a:rPr>
              <a:t>ü</a:t>
            </a:r>
            <a:endParaRPr lang="en-US" dirty="0">
              <a:solidFill>
                <a:srgbClr val="7AC143"/>
              </a:solidFill>
              <a:latin typeface="Wingdings" panose="05000000000000000000" pitchFamily="2" charset="2"/>
              <a:cs typeface="Arial" panose="020B0604020202020204" pitchFamily="34" charset="0"/>
            </a:endParaRPr>
          </a:p>
        </p:txBody>
      </p:sp>
      <p:sp>
        <p:nvSpPr>
          <p:cNvPr id="2" name="TextBox 4"/>
          <p:cNvSpPr txBox="1"/>
          <p:nvPr/>
        </p:nvSpPr>
        <p:spPr>
          <a:xfrm>
            <a:off x="998824" y="4999854"/>
            <a:ext cx="4063054" cy="306705"/>
          </a:xfrm>
          <a:prstGeom prst="rect">
            <a:avLst/>
          </a:prstGeom>
          <a:noFill/>
        </p:spPr>
        <p:txBody>
          <a:bodyPr wrap="square" rtlCol="0">
            <a:spAutoFit/>
          </a:bodyPr>
          <a:lstStyle/>
          <a:p>
            <a:pPr indent="0">
              <a:spcAft>
                <a:spcPts val="1500"/>
              </a:spcAft>
              <a:buFont typeface="Arial" panose="020B0604020202020204" pitchFamily="34" charset="0"/>
              <a:buNone/>
            </a:pPr>
            <a:r>
              <a:rPr lang="en-US" sz="1400" dirty="0">
                <a:solidFill>
                  <a:schemeClr val="bg1"/>
                </a:solidFill>
                <a:latin typeface="Arial" panose="020B0604020202020204" pitchFamily="34" charset="0"/>
                <a:cs typeface="Arial" panose="020B0604020202020204" pitchFamily="34" charset="0"/>
              </a:rPr>
              <a:t>Centrally manage roster, shifts, and timetables</a:t>
            </a:r>
          </a:p>
        </p:txBody>
      </p:sp>
      <p:sp>
        <p:nvSpPr>
          <p:cNvPr id="3" name="TextBox 4"/>
          <p:cNvSpPr txBox="1"/>
          <p:nvPr/>
        </p:nvSpPr>
        <p:spPr>
          <a:xfrm>
            <a:off x="997554" y="3849234"/>
            <a:ext cx="4063054" cy="306705"/>
          </a:xfrm>
          <a:prstGeom prst="rect">
            <a:avLst/>
          </a:prstGeom>
          <a:noFill/>
        </p:spPr>
        <p:txBody>
          <a:bodyPr wrap="square" rtlCol="0">
            <a:spAutoFit/>
          </a:bodyPr>
          <a:lstStyle/>
          <a:p>
            <a:pPr indent="0">
              <a:spcAft>
                <a:spcPts val="1500"/>
              </a:spcAft>
              <a:buFont typeface="Arial" panose="020B0604020202020204" pitchFamily="34" charset="0"/>
              <a:buNone/>
            </a:pPr>
            <a:r>
              <a:rPr lang="en-US" sz="1400" dirty="0">
                <a:solidFill>
                  <a:schemeClr val="bg1"/>
                </a:solidFill>
                <a:latin typeface="Arial" panose="020B0604020202020204" pitchFamily="34" charset="0"/>
                <a:cs typeface="Arial" panose="020B0604020202020204" pitchFamily="34" charset="0"/>
              </a:rPr>
              <a:t>Flexible database compatibility</a:t>
            </a:r>
          </a:p>
        </p:txBody>
      </p:sp>
      <p:sp>
        <p:nvSpPr>
          <p:cNvPr id="6" name="TextBox 59"/>
          <p:cNvSpPr txBox="1"/>
          <p:nvPr/>
        </p:nvSpPr>
        <p:spPr>
          <a:xfrm>
            <a:off x="446280" y="3684692"/>
            <a:ext cx="546945" cy="646331"/>
          </a:xfrm>
          <a:prstGeom prst="rect">
            <a:avLst/>
          </a:prstGeom>
          <a:noFill/>
        </p:spPr>
        <p:txBody>
          <a:bodyPr wrap="none" rtlCol="0">
            <a:spAutoFit/>
          </a:bodyPr>
          <a:lstStyle/>
          <a:p>
            <a:r>
              <a:rPr lang="en-US" sz="3600" dirty="0">
                <a:solidFill>
                  <a:srgbClr val="7AC143"/>
                </a:solidFill>
                <a:latin typeface="Wingdings" panose="05000000000000000000" pitchFamily="2" charset="2"/>
                <a:cs typeface="Arial" panose="020B0604020202020204" pitchFamily="34" charset="0"/>
              </a:rPr>
              <a:t>ü</a:t>
            </a:r>
            <a:endParaRPr lang="en-US" dirty="0">
              <a:solidFill>
                <a:srgbClr val="7AC143"/>
              </a:solidFill>
              <a:latin typeface="Wingdings" panose="05000000000000000000" pitchFamily="2" charset="2"/>
              <a:cs typeface="Arial" panose="020B0604020202020204" pitchFamily="34" charset="0"/>
            </a:endParaRPr>
          </a:p>
        </p:txBody>
      </p:sp>
      <p:sp>
        <p:nvSpPr>
          <p:cNvPr id="9" name="Text Box 8">
            <a:hlinkClick r:id="rId5"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2809875" y="1575435"/>
            <a:ext cx="6132830" cy="4921250"/>
            <a:chOff x="4425" y="2481"/>
            <a:chExt cx="9658" cy="7750"/>
          </a:xfrm>
        </p:grpSpPr>
        <p:pic>
          <p:nvPicPr>
            <p:cNvPr id="13" name="Picture 12"/>
            <p:cNvPicPr>
              <a:picLocks noChangeAspect="1"/>
            </p:cNvPicPr>
            <p:nvPr/>
          </p:nvPicPr>
          <p:blipFill>
            <a:blip r:embed="rId4" cstate="screen"/>
            <a:stretch>
              <a:fillRect/>
            </a:stretch>
          </p:blipFill>
          <p:spPr>
            <a:xfrm>
              <a:off x="4425" y="2481"/>
              <a:ext cx="9659" cy="7750"/>
            </a:xfrm>
            <a:prstGeom prst="rect">
              <a:avLst/>
            </a:prstGeom>
          </p:spPr>
        </p:pic>
        <p:pic>
          <p:nvPicPr>
            <p:cNvPr id="11" name="Picture 10"/>
            <p:cNvPicPr>
              <a:picLocks noChangeAspect="1"/>
            </p:cNvPicPr>
            <p:nvPr/>
          </p:nvPicPr>
          <p:blipFill>
            <a:blip r:embed="rId5"/>
            <a:stretch>
              <a:fillRect/>
            </a:stretch>
          </p:blipFill>
          <p:spPr>
            <a:xfrm>
              <a:off x="5151" y="2870"/>
              <a:ext cx="8161" cy="5066"/>
            </a:xfrm>
            <a:prstGeom prst="rect">
              <a:avLst/>
            </a:prstGeom>
          </p:spPr>
        </p:pic>
      </p:grpSp>
      <p:sp>
        <p:nvSpPr>
          <p:cNvPr id="15" name="TextBox 14"/>
          <p:cNvSpPr txBox="1"/>
          <p:nvPr/>
        </p:nvSpPr>
        <p:spPr>
          <a:xfrm>
            <a:off x="3144930" y="425489"/>
            <a:ext cx="5428089" cy="707886"/>
          </a:xfrm>
          <a:prstGeom prst="rect">
            <a:avLst/>
          </a:prstGeom>
          <a:noFill/>
        </p:spPr>
        <p:txBody>
          <a:bodyPr wrap="none" rtlCol="0">
            <a:spAutoFit/>
          </a:bodyPr>
          <a:lstStyle/>
          <a:p>
            <a:pPr algn="ctr"/>
            <a:r>
              <a:rPr lang="en-US" sz="4000" b="1" dirty="0">
                <a:solidFill>
                  <a:srgbClr val="7AC143"/>
                </a:solidFill>
                <a:latin typeface="Arial" panose="020B0604020202020204" pitchFamily="34" charset="0"/>
                <a:cs typeface="Arial" panose="020B0604020202020204" pitchFamily="34" charset="0"/>
              </a:rPr>
              <a:t>Analytical Dashboard</a:t>
            </a:r>
          </a:p>
        </p:txBody>
      </p:sp>
      <p:sp>
        <p:nvSpPr>
          <p:cNvPr id="2" name="Isosceles Triangle 1"/>
          <p:cNvSpPr/>
          <p:nvPr/>
        </p:nvSpPr>
        <p:spPr>
          <a:xfrm rot="5400000">
            <a:off x="8773595" y="4580634"/>
            <a:ext cx="219785" cy="189470"/>
          </a:xfrm>
          <a:prstGeom prst="triangle">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 name="TextBox 2"/>
          <p:cNvSpPr txBox="1"/>
          <p:nvPr/>
        </p:nvSpPr>
        <p:spPr>
          <a:xfrm>
            <a:off x="104716" y="4667544"/>
            <a:ext cx="2669059" cy="1446550"/>
          </a:xfrm>
          <a:prstGeom prst="rect">
            <a:avLst/>
          </a:prstGeom>
          <a:noFill/>
        </p:spPr>
        <p:txBody>
          <a:bodyPr wrap="square" rtlCol="0">
            <a:spAutoFit/>
          </a:bodyPr>
          <a:lstStyle/>
          <a:p>
            <a:pPr algn="r"/>
            <a:r>
              <a:rPr lang="en-US" sz="2800" b="1" dirty="0">
                <a:solidFill>
                  <a:schemeClr val="tx1">
                    <a:lumMod val="85000"/>
                    <a:lumOff val="15000"/>
                  </a:schemeClr>
                </a:solidFill>
                <a:latin typeface="Arial" panose="020B0604020202020204" pitchFamily="34" charset="0"/>
                <a:cs typeface="Arial" panose="020B0604020202020204" pitchFamily="34" charset="0"/>
              </a:rPr>
              <a:t>Real-Time Monitoring</a:t>
            </a:r>
          </a:p>
          <a:p>
            <a:pPr algn="r"/>
            <a:r>
              <a:rPr lang="en-US" sz="1600" dirty="0">
                <a:solidFill>
                  <a:schemeClr val="tx1">
                    <a:lumMod val="85000"/>
                    <a:lumOff val="15000"/>
                  </a:schemeClr>
                </a:solidFill>
                <a:latin typeface="Arial" panose="020B0604020202020204" pitchFamily="34" charset="0"/>
                <a:cs typeface="Arial" panose="020B0604020202020204" pitchFamily="34" charset="0"/>
              </a:rPr>
              <a:t>Real-time attendance logs with geographic location</a:t>
            </a:r>
          </a:p>
        </p:txBody>
      </p:sp>
      <p:sp>
        <p:nvSpPr>
          <p:cNvPr id="23" name="Isosceles Triangle 22"/>
          <p:cNvSpPr/>
          <p:nvPr/>
        </p:nvSpPr>
        <p:spPr>
          <a:xfrm rot="16200000">
            <a:off x="2791631" y="4834737"/>
            <a:ext cx="219785" cy="189470"/>
          </a:xfrm>
          <a:prstGeom prst="triangle">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5" name="Isosceles Triangle 24"/>
          <p:cNvSpPr/>
          <p:nvPr/>
        </p:nvSpPr>
        <p:spPr>
          <a:xfrm rot="5400000">
            <a:off x="8785872" y="2081440"/>
            <a:ext cx="219785" cy="189470"/>
          </a:xfrm>
          <a:prstGeom prst="triangle">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6" name="TextBox 25"/>
          <p:cNvSpPr txBox="1"/>
          <p:nvPr/>
        </p:nvSpPr>
        <p:spPr>
          <a:xfrm>
            <a:off x="9010015" y="1923415"/>
            <a:ext cx="2759710" cy="1938020"/>
          </a:xfrm>
          <a:prstGeom prst="rect">
            <a:avLst/>
          </a:prstGeom>
          <a:noFill/>
        </p:spPr>
        <p:txBody>
          <a:bodyPr wrap="square" rtlCol="0">
            <a:spAutoFit/>
          </a:bodyPr>
          <a:lstStyle/>
          <a:p>
            <a:r>
              <a:rPr lang="en-US" sz="2800" b="1" dirty="0">
                <a:solidFill>
                  <a:schemeClr val="tx1">
                    <a:lumMod val="85000"/>
                    <a:lumOff val="15000"/>
                  </a:schemeClr>
                </a:solidFill>
                <a:latin typeface="Arial" panose="020B0604020202020204" pitchFamily="34" charset="0"/>
                <a:cs typeface="Arial" panose="020B0604020202020204" pitchFamily="34" charset="0"/>
              </a:rPr>
              <a:t>BioTime Assistant</a:t>
            </a:r>
          </a:p>
          <a:p>
            <a:r>
              <a:rPr lang="en-US" sz="1600" dirty="0">
                <a:solidFill>
                  <a:schemeClr val="tx1">
                    <a:lumMod val="85000"/>
                    <a:lumOff val="15000"/>
                  </a:schemeClr>
                </a:solidFill>
                <a:latin typeface="Arial" panose="020B0604020202020204" pitchFamily="34" charset="0"/>
                <a:cs typeface="Arial" panose="020B0604020202020204" pitchFamily="34" charset="0"/>
              </a:rPr>
              <a:t>Enables users to interact with the system providing instant access to attendance data, workforce insights.</a:t>
            </a:r>
          </a:p>
        </p:txBody>
      </p:sp>
      <p:sp>
        <p:nvSpPr>
          <p:cNvPr id="4" name="TextBox 25"/>
          <p:cNvSpPr txBox="1"/>
          <p:nvPr/>
        </p:nvSpPr>
        <p:spPr>
          <a:xfrm>
            <a:off x="9009956" y="4412158"/>
            <a:ext cx="2669059" cy="1260475"/>
          </a:xfrm>
          <a:prstGeom prst="rect">
            <a:avLst/>
          </a:prstGeom>
          <a:noFill/>
        </p:spPr>
        <p:txBody>
          <a:bodyPr wrap="square" rtlCol="0">
            <a:spAutoFit/>
          </a:bodyPr>
          <a:lstStyle/>
          <a:p>
            <a:r>
              <a:rPr lang="en-US" sz="2800" b="1" dirty="0">
                <a:solidFill>
                  <a:schemeClr val="tx1">
                    <a:lumMod val="85000"/>
                    <a:lumOff val="15000"/>
                  </a:schemeClr>
                </a:solidFill>
                <a:latin typeface="Arial" panose="020B0604020202020204" pitchFamily="34" charset="0"/>
                <a:cs typeface="Arial" panose="020B0604020202020204" pitchFamily="34" charset="0"/>
              </a:rPr>
              <a:t>HR Overview</a:t>
            </a:r>
          </a:p>
          <a:p>
            <a:r>
              <a:rPr lang="en-US" sz="1600" dirty="0">
                <a:solidFill>
                  <a:schemeClr val="tx1">
                    <a:lumMod val="85000"/>
                    <a:lumOff val="15000"/>
                  </a:schemeClr>
                </a:solidFill>
                <a:latin typeface="Arial" panose="020B0604020202020204" pitchFamily="34" charset="0"/>
                <a:cs typeface="Arial" panose="020B0604020202020204" pitchFamily="34" charset="0"/>
              </a:rPr>
              <a:t>Displays attendance insights and quick access to employee data</a:t>
            </a:r>
          </a:p>
        </p:txBody>
      </p:sp>
      <p:sp>
        <p:nvSpPr>
          <p:cNvPr id="5" name="Isosceles Triangle 4"/>
          <p:cNvSpPr/>
          <p:nvPr/>
        </p:nvSpPr>
        <p:spPr>
          <a:xfrm rot="16200000">
            <a:off x="2743371" y="1617827"/>
            <a:ext cx="219785" cy="189470"/>
          </a:xfrm>
          <a:prstGeom prst="triangle">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TextBox 2"/>
          <p:cNvSpPr txBox="1"/>
          <p:nvPr/>
        </p:nvSpPr>
        <p:spPr>
          <a:xfrm>
            <a:off x="168910" y="1426210"/>
            <a:ext cx="2588895" cy="2676525"/>
          </a:xfrm>
          <a:prstGeom prst="rect">
            <a:avLst/>
          </a:prstGeom>
          <a:noFill/>
        </p:spPr>
        <p:txBody>
          <a:bodyPr wrap="square" rtlCol="0">
            <a:spAutoFit/>
          </a:bodyPr>
          <a:lstStyle/>
          <a:p>
            <a:pPr algn="r"/>
            <a:r>
              <a:rPr lang="en-US" sz="2800" b="1" dirty="0">
                <a:solidFill>
                  <a:schemeClr val="tx1">
                    <a:lumMod val="85000"/>
                    <a:lumOff val="15000"/>
                  </a:schemeClr>
                </a:solidFill>
                <a:latin typeface="Arial" panose="020B0604020202020204" pitchFamily="34" charset="0"/>
                <a:cs typeface="Arial" panose="020B0604020202020204" pitchFamily="34" charset="0"/>
              </a:rPr>
              <a:t>Personalized Dashboard</a:t>
            </a:r>
          </a:p>
          <a:p>
            <a:pPr algn="r"/>
            <a:r>
              <a:rPr lang="en-US" altLang="en-US" sz="1600" dirty="0">
                <a:solidFill>
                  <a:schemeClr val="tx1">
                    <a:lumMod val="85000"/>
                    <a:lumOff val="15000"/>
                  </a:schemeClr>
                </a:solidFill>
                <a:latin typeface="Arial" panose="020B0604020202020204" pitchFamily="34" charset="0"/>
                <a:cs typeface="Arial" panose="020B0604020202020204" pitchFamily="34" charset="0"/>
              </a:rPr>
              <a:t>Users can personalize the dashboard widgets allowing them to see the most important widgets first. It gives a quick view of attendance summaries and schedules.</a:t>
            </a:r>
          </a:p>
        </p:txBody>
      </p:sp>
      <p:sp>
        <p:nvSpPr>
          <p:cNvPr id="14" name="Text Box 13">
            <a:hlinkClick r:id="rId6"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0" name="Right Triangle 29"/>
          <p:cNvSpPr/>
          <p:nvPr/>
        </p:nvSpPr>
        <p:spPr>
          <a:xfrm rot="10800000">
            <a:off x="3790950" y="0"/>
            <a:ext cx="8401050" cy="2747010"/>
          </a:xfrm>
          <a:prstGeom prst="rtTriangle">
            <a:avLst/>
          </a:prstGeom>
          <a:solidFill>
            <a:srgbClr val="7AC14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grpSp>
        <p:nvGrpSpPr>
          <p:cNvPr id="103" name="Group 102"/>
          <p:cNvGrpSpPr/>
          <p:nvPr/>
        </p:nvGrpSpPr>
        <p:grpSpPr>
          <a:xfrm>
            <a:off x="7189920" y="571354"/>
            <a:ext cx="4766861" cy="2770062"/>
            <a:chOff x="443156" y="612778"/>
            <a:chExt cx="5432312" cy="3156761"/>
          </a:xfrm>
        </p:grpSpPr>
        <p:pic>
          <p:nvPicPr>
            <p:cNvPr id="104" name="Picture 10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156" y="612778"/>
              <a:ext cx="5432312" cy="3156761"/>
            </a:xfrm>
            <a:prstGeom prst="rect">
              <a:avLst/>
            </a:prstGeom>
          </p:spPr>
        </p:pic>
        <p:pic>
          <p:nvPicPr>
            <p:cNvPr id="105" name="Picture 104"/>
            <p:cNvPicPr>
              <a:picLocks noChangeAspect="1"/>
            </p:cNvPicPr>
            <p:nvPr/>
          </p:nvPicPr>
          <p:blipFill>
            <a:blip r:embed="rId5"/>
            <a:stretch>
              <a:fillRect/>
            </a:stretch>
          </p:blipFill>
          <p:spPr>
            <a:xfrm>
              <a:off x="1207698" y="1025886"/>
              <a:ext cx="3933270" cy="2228018"/>
            </a:xfrm>
            <a:prstGeom prst="rect">
              <a:avLst/>
            </a:prstGeom>
          </p:spPr>
        </p:pic>
      </p:grpSp>
      <p:pic>
        <p:nvPicPr>
          <p:cNvPr id="5" name="Picture 4"/>
          <p:cNvPicPr>
            <a:picLocks noChangeAspect="1"/>
          </p:cNvPicPr>
          <p:nvPr/>
        </p:nvPicPr>
        <p:blipFill>
          <a:blip r:embed="rId6">
            <a:biLevel thresh="75000"/>
          </a:blip>
          <a:stretch>
            <a:fillRect/>
          </a:stretch>
        </p:blipFill>
        <p:spPr>
          <a:xfrm>
            <a:off x="724535" y="4215130"/>
            <a:ext cx="327660" cy="318770"/>
          </a:xfrm>
          <a:prstGeom prst="rect">
            <a:avLst/>
          </a:prstGeom>
        </p:spPr>
      </p:pic>
      <p:sp>
        <p:nvSpPr>
          <p:cNvPr id="107" name="TextBox 38"/>
          <p:cNvSpPr txBox="1"/>
          <p:nvPr/>
        </p:nvSpPr>
        <p:spPr>
          <a:xfrm>
            <a:off x="1202231" y="4251741"/>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Multiple Kinds of Shift Scheduling</a:t>
            </a:r>
          </a:p>
        </p:txBody>
      </p:sp>
      <p:pic>
        <p:nvPicPr>
          <p:cNvPr id="6" name="Picture 5"/>
          <p:cNvPicPr>
            <a:picLocks noChangeAspect="1"/>
          </p:cNvPicPr>
          <p:nvPr/>
        </p:nvPicPr>
        <p:blipFill>
          <a:blip r:embed="rId7">
            <a:biLevel thresh="50000"/>
          </a:blip>
          <a:stretch>
            <a:fillRect/>
          </a:stretch>
        </p:blipFill>
        <p:spPr>
          <a:xfrm>
            <a:off x="730885" y="4798060"/>
            <a:ext cx="307975" cy="307975"/>
          </a:xfrm>
          <a:prstGeom prst="rect">
            <a:avLst/>
          </a:prstGeom>
        </p:spPr>
      </p:pic>
      <p:sp>
        <p:nvSpPr>
          <p:cNvPr id="108" name="TextBox 38"/>
          <p:cNvSpPr txBox="1"/>
          <p:nvPr/>
        </p:nvSpPr>
        <p:spPr>
          <a:xfrm>
            <a:off x="1202231" y="4827961"/>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WhatsApp Notification</a:t>
            </a:r>
          </a:p>
        </p:txBody>
      </p:sp>
      <p:pic>
        <p:nvPicPr>
          <p:cNvPr id="7" name="Picture 6"/>
          <p:cNvPicPr>
            <a:picLocks noChangeAspect="1"/>
          </p:cNvPicPr>
          <p:nvPr/>
        </p:nvPicPr>
        <p:blipFill>
          <a:blip r:embed="rId8">
            <a:biLevel thresh="50000"/>
          </a:blip>
          <a:stretch>
            <a:fillRect/>
          </a:stretch>
        </p:blipFill>
        <p:spPr>
          <a:xfrm>
            <a:off x="710670" y="5412524"/>
            <a:ext cx="349725" cy="251802"/>
          </a:xfrm>
          <a:prstGeom prst="rect">
            <a:avLst/>
          </a:prstGeom>
        </p:spPr>
      </p:pic>
      <p:sp>
        <p:nvSpPr>
          <p:cNvPr id="109" name="TextBox 38"/>
          <p:cNvSpPr txBox="1"/>
          <p:nvPr/>
        </p:nvSpPr>
        <p:spPr>
          <a:xfrm>
            <a:off x="1204771" y="5344422"/>
            <a:ext cx="2994138" cy="461665"/>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Integration with Third-Party HR and ERP software (SAP, Oracle, </a:t>
            </a:r>
            <a:r>
              <a:rPr lang="en-US" altLang="en-US" sz="1200" dirty="0" err="1">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Odoo</a:t>
            </a:r>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 etc.)</a:t>
            </a:r>
            <a:endPar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pic>
        <p:nvPicPr>
          <p:cNvPr id="8" name="Picture 7"/>
          <p:cNvPicPr>
            <a:picLocks noChangeAspect="1"/>
          </p:cNvPicPr>
          <p:nvPr/>
        </p:nvPicPr>
        <p:blipFill>
          <a:blip r:embed="rId9">
            <a:biLevel thresh="50000"/>
          </a:blip>
          <a:stretch>
            <a:fillRect/>
          </a:stretch>
        </p:blipFill>
        <p:spPr>
          <a:xfrm>
            <a:off x="722004" y="3650960"/>
            <a:ext cx="347922" cy="347922"/>
          </a:xfrm>
          <a:prstGeom prst="rect">
            <a:avLst/>
          </a:prstGeom>
        </p:spPr>
      </p:pic>
      <p:sp>
        <p:nvSpPr>
          <p:cNvPr id="110" name="TextBox 38"/>
          <p:cNvSpPr txBox="1"/>
          <p:nvPr/>
        </p:nvSpPr>
        <p:spPr>
          <a:xfrm>
            <a:off x="1202231" y="3675626"/>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Roster and Leave Balance Management</a:t>
            </a:r>
            <a:endPar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112" name="TextBox 38"/>
          <p:cNvSpPr txBox="1"/>
          <p:nvPr/>
        </p:nvSpPr>
        <p:spPr>
          <a:xfrm>
            <a:off x="1202231" y="6044947"/>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Overtime Calculation</a:t>
            </a:r>
            <a:endPar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114" name="TextBox 38"/>
          <p:cNvSpPr txBox="1"/>
          <p:nvPr/>
        </p:nvSpPr>
        <p:spPr>
          <a:xfrm>
            <a:off x="4963524" y="3597150"/>
            <a:ext cx="2994138" cy="461665"/>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Auto-synchronization of Biometric Templates</a:t>
            </a:r>
          </a:p>
        </p:txBody>
      </p:sp>
      <p:sp>
        <p:nvSpPr>
          <p:cNvPr id="116" name="TextBox 38"/>
          <p:cNvSpPr txBox="1"/>
          <p:nvPr/>
        </p:nvSpPr>
        <p:spPr>
          <a:xfrm>
            <a:off x="4963524" y="6046526"/>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Auto Export of Attendance Report</a:t>
            </a:r>
          </a:p>
        </p:txBody>
      </p:sp>
      <p:sp>
        <p:nvSpPr>
          <p:cNvPr id="118" name="TextBox 38"/>
          <p:cNvSpPr txBox="1"/>
          <p:nvPr/>
        </p:nvSpPr>
        <p:spPr>
          <a:xfrm>
            <a:off x="4963524" y="4256925"/>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Meeting Management</a:t>
            </a:r>
            <a:endPar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120" name="TextBox 38"/>
          <p:cNvSpPr txBox="1"/>
          <p:nvPr/>
        </p:nvSpPr>
        <p:spPr>
          <a:xfrm>
            <a:off x="4963524" y="4824341"/>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Visitor Management</a:t>
            </a:r>
            <a:endPar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122" name="TextBox 38"/>
          <p:cNvSpPr txBox="1"/>
          <p:nvPr/>
        </p:nvSpPr>
        <p:spPr>
          <a:xfrm>
            <a:off x="4963524" y="5391532"/>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Multiple Level Approval</a:t>
            </a:r>
            <a:endPar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186" name="TextBox 38"/>
          <p:cNvSpPr txBox="1"/>
          <p:nvPr/>
        </p:nvSpPr>
        <p:spPr>
          <a:xfrm>
            <a:off x="8499386" y="3677701"/>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Simple Access Control Module</a:t>
            </a:r>
          </a:p>
        </p:txBody>
      </p:sp>
      <p:sp>
        <p:nvSpPr>
          <p:cNvPr id="188" name="TextBox 38"/>
          <p:cNvSpPr txBox="1"/>
          <p:nvPr/>
        </p:nvSpPr>
        <p:spPr>
          <a:xfrm>
            <a:off x="8487956" y="4222171"/>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Basic Payroll Management</a:t>
            </a:r>
          </a:p>
        </p:txBody>
      </p:sp>
      <p:sp>
        <p:nvSpPr>
          <p:cNvPr id="190" name="TextBox 38"/>
          <p:cNvSpPr txBox="1"/>
          <p:nvPr/>
        </p:nvSpPr>
        <p:spPr>
          <a:xfrm>
            <a:off x="8499386" y="4815090"/>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US" altLang="en-US" sz="1200" dirty="0" err="1">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Geofencing</a:t>
            </a:r>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 Mobile Application Punches</a:t>
            </a:r>
            <a:endPar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192" name="TextBox 38"/>
          <p:cNvSpPr txBox="1"/>
          <p:nvPr/>
        </p:nvSpPr>
        <p:spPr>
          <a:xfrm>
            <a:off x="8499386" y="5448615"/>
            <a:ext cx="2994138" cy="275590"/>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Up to 30+ types of Attendance Reports</a:t>
            </a:r>
            <a:endPar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194" name="TextBox 38"/>
          <p:cNvSpPr txBox="1"/>
          <p:nvPr/>
        </p:nvSpPr>
        <p:spPr>
          <a:xfrm>
            <a:off x="8487956" y="6013197"/>
            <a:ext cx="2994138" cy="276999"/>
          </a:xfrm>
          <a:prstGeom prst="rect">
            <a:avLst/>
          </a:prstGeom>
          <a:noFill/>
          <a:ln w="9525">
            <a:noFill/>
          </a:ln>
        </p:spPr>
        <p:txBody>
          <a:bodyPr wrap="square" anchor="ctr"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Database Backup and Restore</a:t>
            </a:r>
            <a:endParaRPr lang="en-GB"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pic>
        <p:nvPicPr>
          <p:cNvPr id="10" name="Picture 9"/>
          <p:cNvPicPr>
            <a:picLocks noChangeAspect="1"/>
          </p:cNvPicPr>
          <p:nvPr/>
        </p:nvPicPr>
        <p:blipFill>
          <a:blip r:embed="rId10">
            <a:biLevel thresh="50000"/>
          </a:blip>
          <a:stretch>
            <a:fillRect/>
          </a:stretch>
        </p:blipFill>
        <p:spPr>
          <a:xfrm>
            <a:off x="706467" y="6013473"/>
            <a:ext cx="342600" cy="326286"/>
          </a:xfrm>
          <a:prstGeom prst="rect">
            <a:avLst/>
          </a:prstGeom>
        </p:spPr>
      </p:pic>
      <p:pic>
        <p:nvPicPr>
          <p:cNvPr id="12" name="Picture 11"/>
          <p:cNvPicPr>
            <a:picLocks noChangeAspect="1"/>
          </p:cNvPicPr>
          <p:nvPr/>
        </p:nvPicPr>
        <p:blipFill>
          <a:blip r:embed="rId11">
            <a:biLevel thresh="50000"/>
          </a:blip>
          <a:stretch>
            <a:fillRect/>
          </a:stretch>
        </p:blipFill>
        <p:spPr>
          <a:xfrm>
            <a:off x="4544257" y="3640871"/>
            <a:ext cx="302533" cy="311995"/>
          </a:xfrm>
          <a:prstGeom prst="rect">
            <a:avLst/>
          </a:prstGeom>
        </p:spPr>
      </p:pic>
      <p:pic>
        <p:nvPicPr>
          <p:cNvPr id="13" name="Picture 12"/>
          <p:cNvPicPr>
            <a:picLocks noChangeAspect="1"/>
          </p:cNvPicPr>
          <p:nvPr/>
        </p:nvPicPr>
        <p:blipFill>
          <a:blip r:embed="rId12"/>
          <a:stretch>
            <a:fillRect/>
          </a:stretch>
        </p:blipFill>
        <p:spPr>
          <a:xfrm>
            <a:off x="4567702" y="6048110"/>
            <a:ext cx="275278" cy="275278"/>
          </a:xfrm>
          <a:prstGeom prst="rect">
            <a:avLst/>
          </a:prstGeom>
        </p:spPr>
      </p:pic>
      <p:pic>
        <p:nvPicPr>
          <p:cNvPr id="14" name="Picture 13"/>
          <p:cNvPicPr>
            <a:picLocks noChangeAspect="1"/>
          </p:cNvPicPr>
          <p:nvPr/>
        </p:nvPicPr>
        <p:blipFill>
          <a:blip r:embed="rId13">
            <a:biLevel thresh="50000"/>
          </a:blip>
          <a:stretch>
            <a:fillRect/>
          </a:stretch>
        </p:blipFill>
        <p:spPr>
          <a:xfrm>
            <a:off x="4484256" y="4163416"/>
            <a:ext cx="419628" cy="321715"/>
          </a:xfrm>
          <a:prstGeom prst="rect">
            <a:avLst/>
          </a:prstGeom>
        </p:spPr>
      </p:pic>
      <p:pic>
        <p:nvPicPr>
          <p:cNvPr id="15" name="Picture 14"/>
          <p:cNvPicPr>
            <a:picLocks noChangeAspect="1"/>
          </p:cNvPicPr>
          <p:nvPr/>
        </p:nvPicPr>
        <p:blipFill>
          <a:blip r:embed="rId14">
            <a:biLevel thresh="50000"/>
          </a:blip>
          <a:stretch>
            <a:fillRect/>
          </a:stretch>
        </p:blipFill>
        <p:spPr>
          <a:xfrm>
            <a:off x="4544257" y="4797838"/>
            <a:ext cx="298688" cy="298688"/>
          </a:xfrm>
          <a:prstGeom prst="rect">
            <a:avLst/>
          </a:prstGeom>
        </p:spPr>
      </p:pic>
      <p:pic>
        <p:nvPicPr>
          <p:cNvPr id="16" name="Picture 15"/>
          <p:cNvPicPr>
            <a:picLocks noChangeAspect="1"/>
          </p:cNvPicPr>
          <p:nvPr/>
        </p:nvPicPr>
        <p:blipFill>
          <a:blip r:embed="rId15">
            <a:biLevel thresh="50000"/>
          </a:blip>
          <a:stretch>
            <a:fillRect/>
          </a:stretch>
        </p:blipFill>
        <p:spPr>
          <a:xfrm>
            <a:off x="4576812" y="5409378"/>
            <a:ext cx="269905" cy="344878"/>
          </a:xfrm>
          <a:prstGeom prst="rect">
            <a:avLst/>
          </a:prstGeom>
        </p:spPr>
      </p:pic>
      <p:pic>
        <p:nvPicPr>
          <p:cNvPr id="17" name="Picture 16"/>
          <p:cNvPicPr>
            <a:picLocks noChangeAspect="1"/>
          </p:cNvPicPr>
          <p:nvPr/>
        </p:nvPicPr>
        <p:blipFill>
          <a:blip r:embed="rId16">
            <a:biLevel thresh="50000"/>
          </a:blip>
          <a:stretch>
            <a:fillRect/>
          </a:stretch>
        </p:blipFill>
        <p:spPr>
          <a:xfrm>
            <a:off x="8074781" y="3597302"/>
            <a:ext cx="267697" cy="312313"/>
          </a:xfrm>
          <a:prstGeom prst="rect">
            <a:avLst/>
          </a:prstGeom>
        </p:spPr>
      </p:pic>
      <p:pic>
        <p:nvPicPr>
          <p:cNvPr id="18" name="Picture 17"/>
          <p:cNvPicPr>
            <a:picLocks noChangeAspect="1"/>
          </p:cNvPicPr>
          <p:nvPr/>
        </p:nvPicPr>
        <p:blipFill>
          <a:blip r:embed="rId17">
            <a:biLevel thresh="50000"/>
          </a:blip>
          <a:stretch>
            <a:fillRect/>
          </a:stretch>
        </p:blipFill>
        <p:spPr>
          <a:xfrm>
            <a:off x="8057275" y="4236820"/>
            <a:ext cx="258750" cy="258750"/>
          </a:xfrm>
          <a:prstGeom prst="rect">
            <a:avLst/>
          </a:prstGeom>
        </p:spPr>
      </p:pic>
      <p:pic>
        <p:nvPicPr>
          <p:cNvPr id="19" name="Picture 18"/>
          <p:cNvPicPr>
            <a:picLocks noChangeAspect="1"/>
          </p:cNvPicPr>
          <p:nvPr/>
        </p:nvPicPr>
        <p:blipFill>
          <a:blip r:embed="rId18">
            <a:biLevel thresh="50000"/>
          </a:blip>
          <a:stretch>
            <a:fillRect/>
          </a:stretch>
        </p:blipFill>
        <p:spPr>
          <a:xfrm>
            <a:off x="8078176" y="4822775"/>
            <a:ext cx="156227" cy="286415"/>
          </a:xfrm>
          <a:prstGeom prst="rect">
            <a:avLst/>
          </a:prstGeom>
        </p:spPr>
      </p:pic>
      <p:pic>
        <p:nvPicPr>
          <p:cNvPr id="20" name="Picture 19"/>
          <p:cNvPicPr>
            <a:picLocks noChangeAspect="1"/>
          </p:cNvPicPr>
          <p:nvPr/>
        </p:nvPicPr>
        <p:blipFill>
          <a:blip r:embed="rId19">
            <a:biLevel thresh="50000"/>
          </a:blip>
          <a:stretch>
            <a:fillRect/>
          </a:stretch>
        </p:blipFill>
        <p:spPr>
          <a:xfrm>
            <a:off x="8053191" y="5409176"/>
            <a:ext cx="301222" cy="331344"/>
          </a:xfrm>
          <a:prstGeom prst="rect">
            <a:avLst/>
          </a:prstGeom>
        </p:spPr>
      </p:pic>
      <p:pic>
        <p:nvPicPr>
          <p:cNvPr id="22" name="Picture 21"/>
          <p:cNvPicPr>
            <a:picLocks noChangeAspect="1"/>
          </p:cNvPicPr>
          <p:nvPr/>
        </p:nvPicPr>
        <p:blipFill>
          <a:blip r:embed="rId20">
            <a:biLevel thresh="50000"/>
          </a:blip>
          <a:stretch>
            <a:fillRect/>
          </a:stretch>
        </p:blipFill>
        <p:spPr>
          <a:xfrm>
            <a:off x="8053837" y="5986561"/>
            <a:ext cx="263111" cy="315733"/>
          </a:xfrm>
          <a:prstGeom prst="rect">
            <a:avLst/>
          </a:prstGeom>
        </p:spPr>
      </p:pic>
      <p:sp>
        <p:nvSpPr>
          <p:cNvPr id="42" name="TextBox 41"/>
          <p:cNvSpPr txBox="1"/>
          <p:nvPr/>
        </p:nvSpPr>
        <p:spPr>
          <a:xfrm>
            <a:off x="534723" y="407363"/>
            <a:ext cx="3256280" cy="645160"/>
          </a:xfrm>
          <a:prstGeom prst="rect">
            <a:avLst/>
          </a:prstGeom>
          <a:noFill/>
        </p:spPr>
        <p:txBody>
          <a:bodyPr wrap="none" rtlCol="0">
            <a:spAutoFit/>
          </a:bodyPr>
          <a:lstStyle/>
          <a:p>
            <a:r>
              <a:rPr lang="en-US" sz="3600" b="1" dirty="0" err="1">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Main Features</a:t>
            </a:r>
            <a:endParaRPr lang="en-US" sz="3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2" name="TextBox 38"/>
          <p:cNvSpPr txBox="1"/>
          <p:nvPr/>
        </p:nvSpPr>
        <p:spPr>
          <a:xfrm>
            <a:off x="1202055" y="1885950"/>
            <a:ext cx="6298565" cy="744855"/>
          </a:xfrm>
          <a:prstGeom prst="rect">
            <a:avLst/>
          </a:prstGeom>
          <a:noFill/>
          <a:ln w="9525">
            <a:noFill/>
          </a:ln>
        </p:spPr>
        <p:txBody>
          <a:bodyPr wrap="squar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pPr>
              <a:lnSpc>
                <a:spcPct val="125000"/>
              </a:lnSpc>
              <a:spcBef>
                <a:spcPts val="0"/>
              </a:spcBef>
              <a:spcAft>
                <a:spcPts val="0"/>
              </a:spcAft>
            </a:pPr>
            <a:r>
              <a:rPr lang="en-US" altLang="en-GB" sz="14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AI Attendance Summary and AI Insights</a:t>
            </a:r>
          </a:p>
          <a:p>
            <a:pPr>
              <a:lnSpc>
                <a:spcPct val="125000"/>
              </a:lnSpc>
              <a:spcBef>
                <a:spcPts val="0"/>
              </a:spcBef>
              <a:spcAft>
                <a:spcPts val="0"/>
              </a:spcAft>
            </a:pPr>
            <a:r>
              <a:rPr lang="en-US" altLang="en-US" sz="10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The AI engine highlights anomalies and actionable insights such as high late arrival patterns, attendance trends, and smart recommendations, etc.</a:t>
            </a:r>
          </a:p>
        </p:txBody>
      </p:sp>
      <p:sp>
        <p:nvSpPr>
          <p:cNvPr id="3" name="Text Box 2"/>
          <p:cNvSpPr txBox="1"/>
          <p:nvPr/>
        </p:nvSpPr>
        <p:spPr>
          <a:xfrm>
            <a:off x="589915" y="1967865"/>
            <a:ext cx="612140" cy="245110"/>
          </a:xfrm>
          <a:prstGeom prst="rect">
            <a:avLst/>
          </a:prstGeom>
          <a:solidFill>
            <a:srgbClr val="7AC143"/>
          </a:solidFill>
          <a:effectLst>
            <a:softEdge rad="50800"/>
          </a:effectLst>
        </p:spPr>
        <p:style>
          <a:lnRef idx="0">
            <a:srgbClr val="FFFFFF"/>
          </a:lnRef>
          <a:fillRef idx="1">
            <a:schemeClr val="accent1"/>
          </a:fillRef>
          <a:effectRef idx="0">
            <a:srgbClr val="FFFFFF"/>
          </a:effectRef>
          <a:fontRef idx="minor">
            <a:schemeClr val="lt1"/>
          </a:fontRef>
        </p:style>
        <p:txBody>
          <a:bodyPr wrap="square" rtlCol="0">
            <a:spAutoFit/>
          </a:bodyPr>
          <a:lstStyle/>
          <a:p>
            <a:pPr algn="ctr"/>
            <a:r>
              <a:rPr lang="en-US" sz="1000" b="1">
                <a:latin typeface="Arial" panose="020B0604020202020204" pitchFamily="34" charset="0"/>
                <a:cs typeface="Arial" panose="020B0604020202020204" pitchFamily="34" charset="0"/>
              </a:rPr>
              <a:t>New</a:t>
            </a:r>
          </a:p>
        </p:txBody>
      </p:sp>
      <p:sp>
        <p:nvSpPr>
          <p:cNvPr id="27" name="Text Box 26"/>
          <p:cNvSpPr txBox="1"/>
          <p:nvPr/>
        </p:nvSpPr>
        <p:spPr>
          <a:xfrm>
            <a:off x="589915" y="2719070"/>
            <a:ext cx="612140" cy="245110"/>
          </a:xfrm>
          <a:prstGeom prst="rect">
            <a:avLst/>
          </a:prstGeom>
          <a:solidFill>
            <a:srgbClr val="7AC143"/>
          </a:solidFill>
          <a:effectLst>
            <a:softEdge rad="50800"/>
          </a:effectLst>
        </p:spPr>
        <p:style>
          <a:lnRef idx="0">
            <a:srgbClr val="FFFFFF"/>
          </a:lnRef>
          <a:fillRef idx="1">
            <a:schemeClr val="accent1"/>
          </a:fillRef>
          <a:effectRef idx="0">
            <a:srgbClr val="FFFFFF"/>
          </a:effectRef>
          <a:fontRef idx="minor">
            <a:schemeClr val="lt1"/>
          </a:fontRef>
        </p:style>
        <p:txBody>
          <a:bodyPr wrap="square" rtlCol="0">
            <a:spAutoFit/>
          </a:bodyPr>
          <a:lstStyle/>
          <a:p>
            <a:pPr algn="ctr"/>
            <a:r>
              <a:rPr lang="en-US" sz="1000" b="1">
                <a:latin typeface="Arial" panose="020B0604020202020204" pitchFamily="34" charset="0"/>
                <a:cs typeface="Arial" panose="020B0604020202020204" pitchFamily="34" charset="0"/>
              </a:rPr>
              <a:t>New</a:t>
            </a:r>
          </a:p>
        </p:txBody>
      </p:sp>
      <p:sp>
        <p:nvSpPr>
          <p:cNvPr id="28" name="TextBox 38"/>
          <p:cNvSpPr txBox="1"/>
          <p:nvPr/>
        </p:nvSpPr>
        <p:spPr>
          <a:xfrm>
            <a:off x="1202055" y="2642235"/>
            <a:ext cx="5949315" cy="744855"/>
          </a:xfrm>
          <a:prstGeom prst="rect">
            <a:avLst/>
          </a:prstGeom>
          <a:noFill/>
          <a:ln w="9525">
            <a:noFill/>
          </a:ln>
        </p:spPr>
        <p:txBody>
          <a:bodyPr wrap="squar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pPr>
              <a:lnSpc>
                <a:spcPct val="125000"/>
              </a:lnSpc>
              <a:spcBef>
                <a:spcPts val="0"/>
              </a:spcBef>
              <a:spcAft>
                <a:spcPts val="0"/>
              </a:spcAft>
            </a:pPr>
            <a:r>
              <a:rPr lang="en-US" altLang="en-GB" sz="14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Modern Dashboard</a:t>
            </a:r>
          </a:p>
          <a:p>
            <a:pPr>
              <a:lnSpc>
                <a:spcPct val="125000"/>
              </a:lnSpc>
              <a:spcBef>
                <a:spcPts val="0"/>
              </a:spcBef>
              <a:spcAft>
                <a:spcPts val="0"/>
              </a:spcAft>
            </a:pPr>
            <a:r>
              <a:rPr lang="en-US" altLang="en-US" sz="10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Displays summary cards, attendance overview, HR quick access and overview, attendance analysis, real-time monitoring, announcements, and AI attendance insights.</a:t>
            </a:r>
          </a:p>
        </p:txBody>
      </p:sp>
      <p:sp>
        <p:nvSpPr>
          <p:cNvPr id="4" name="Text Box 3">
            <a:hlinkClick r:id="rId21"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sp>
        <p:nvSpPr>
          <p:cNvPr id="9" name="TextBox 38"/>
          <p:cNvSpPr txBox="1"/>
          <p:nvPr/>
        </p:nvSpPr>
        <p:spPr>
          <a:xfrm>
            <a:off x="1222375" y="1101090"/>
            <a:ext cx="6298565" cy="744855"/>
          </a:xfrm>
          <a:prstGeom prst="rect">
            <a:avLst/>
          </a:prstGeom>
          <a:noFill/>
          <a:ln w="9525">
            <a:noFill/>
          </a:ln>
        </p:spPr>
        <p:txBody>
          <a:bodyPr wrap="squar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Segoe UI Light" panose="020B0502040204020203" pitchFamily="34" charset="0"/>
                <a:ea typeface="+mn-ea"/>
                <a:cs typeface="+mn-cs"/>
              </a:defRPr>
            </a:lvl9pPr>
          </a:lstStyle>
          <a:p>
            <a:pPr>
              <a:lnSpc>
                <a:spcPct val="125000"/>
              </a:lnSpc>
              <a:spcBef>
                <a:spcPts val="0"/>
              </a:spcBef>
              <a:spcAft>
                <a:spcPts val="0"/>
              </a:spcAft>
            </a:pPr>
            <a:r>
              <a:rPr lang="en-US" altLang="en-GB" sz="14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BioTime Chat Assistant</a:t>
            </a:r>
          </a:p>
          <a:p>
            <a:pPr>
              <a:lnSpc>
                <a:spcPct val="125000"/>
              </a:lnSpc>
              <a:spcBef>
                <a:spcPts val="0"/>
              </a:spcBef>
              <a:spcAft>
                <a:spcPts val="0"/>
              </a:spcAft>
            </a:pPr>
            <a:r>
              <a:rPr lang="en-US" altLang="en-US" sz="10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Provides an intelligent and interactive way to access workforce management information. Users can ask questions related to attendance records, leave balances, overtime data, schedules, and workforce trends.</a:t>
            </a:r>
          </a:p>
        </p:txBody>
      </p:sp>
      <p:sp>
        <p:nvSpPr>
          <p:cNvPr id="11" name="Text Box 10"/>
          <p:cNvSpPr txBox="1"/>
          <p:nvPr/>
        </p:nvSpPr>
        <p:spPr>
          <a:xfrm>
            <a:off x="610235" y="1183005"/>
            <a:ext cx="612140" cy="245110"/>
          </a:xfrm>
          <a:prstGeom prst="rect">
            <a:avLst/>
          </a:prstGeom>
          <a:solidFill>
            <a:srgbClr val="7AC143"/>
          </a:solidFill>
          <a:effectLst>
            <a:softEdge rad="50800"/>
          </a:effectLst>
        </p:spPr>
        <p:style>
          <a:lnRef idx="0">
            <a:srgbClr val="FFFFFF"/>
          </a:lnRef>
          <a:fillRef idx="1">
            <a:schemeClr val="accent1"/>
          </a:fillRef>
          <a:effectRef idx="0">
            <a:srgbClr val="FFFFFF"/>
          </a:effectRef>
          <a:fontRef idx="minor">
            <a:schemeClr val="lt1"/>
          </a:fontRef>
        </p:style>
        <p:txBody>
          <a:bodyPr wrap="square" rtlCol="0">
            <a:spAutoFit/>
          </a:bodyPr>
          <a:lstStyle/>
          <a:p>
            <a:pPr algn="ctr"/>
            <a:r>
              <a:rPr lang="en-US" sz="1000" b="1">
                <a:latin typeface="Arial" panose="020B0604020202020204" pitchFamily="34" charset="0"/>
                <a:cs typeface="Arial" panose="020B0604020202020204" pitchFamily="34" charset="0"/>
              </a:rPr>
              <a:t>New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25716" y="238528"/>
            <a:ext cx="4151630" cy="521970"/>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BioTime Chat Assistant</a:t>
            </a:r>
          </a:p>
        </p:txBody>
      </p:sp>
      <p:sp>
        <p:nvSpPr>
          <p:cNvPr id="42" name="TextBox 41"/>
          <p:cNvSpPr txBox="1"/>
          <p:nvPr/>
        </p:nvSpPr>
        <p:spPr>
          <a:xfrm>
            <a:off x="53" y="159713"/>
            <a:ext cx="1207135" cy="275590"/>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4" name="Straight Connector 3"/>
          <p:cNvCxnSpPr/>
          <p:nvPr/>
        </p:nvCxnSpPr>
        <p:spPr>
          <a:xfrm>
            <a:off x="1366520" y="171450"/>
            <a:ext cx="0" cy="65722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sp>
        <p:nvSpPr>
          <p:cNvPr id="21" name="Text Box 20"/>
          <p:cNvSpPr txBox="1"/>
          <p:nvPr/>
        </p:nvSpPr>
        <p:spPr>
          <a:xfrm>
            <a:off x="7378065" y="1648460"/>
            <a:ext cx="4151630" cy="3138170"/>
          </a:xfrm>
          <a:prstGeom prst="rect">
            <a:avLst/>
          </a:prstGeom>
          <a:noFill/>
        </p:spPr>
        <p:txBody>
          <a:bodyPr wrap="square" rtlCol="0">
            <a:spAutoFit/>
          </a:bodyPr>
          <a:lstStyle/>
          <a:p>
            <a:pPr algn="just"/>
            <a:r>
              <a:rPr lang="en-US" altLang="en-US">
                <a:latin typeface="Arial" panose="020B0604020202020204" pitchFamily="34" charset="0"/>
                <a:cs typeface="Arial" panose="020B0604020202020204" pitchFamily="34" charset="0"/>
              </a:rPr>
              <a:t>The BioTime Assistant provides an intelligent and interactive way to access workforce management information.</a:t>
            </a:r>
          </a:p>
          <a:p>
            <a:pPr algn="just"/>
            <a:endParaRPr lang="en-US" altLang="en-US">
              <a:latin typeface="Arial" panose="020B0604020202020204" pitchFamily="34" charset="0"/>
              <a:cs typeface="Arial" panose="020B0604020202020204" pitchFamily="34" charset="0"/>
            </a:endParaRPr>
          </a:p>
          <a:p>
            <a:pPr algn="just"/>
            <a:r>
              <a:rPr lang="en-US" altLang="en-US">
                <a:latin typeface="Arial" panose="020B0604020202020204" pitchFamily="34" charset="0"/>
                <a:cs typeface="Arial" panose="020B0604020202020204" pitchFamily="34" charset="0"/>
              </a:rPr>
              <a:t>Users can ask questions related to attendance records, leave balances, workforce trends, etc., while AI delivers instant insights, summaries, and recommendations to improve decision-making and operational efficiency.</a:t>
            </a:r>
          </a:p>
        </p:txBody>
      </p:sp>
      <p:grpSp>
        <p:nvGrpSpPr>
          <p:cNvPr id="24" name="Group 23"/>
          <p:cNvGrpSpPr/>
          <p:nvPr/>
        </p:nvGrpSpPr>
        <p:grpSpPr>
          <a:xfrm>
            <a:off x="360045" y="1301750"/>
            <a:ext cx="6633845" cy="4826635"/>
            <a:chOff x="4425" y="2481"/>
            <a:chExt cx="9658" cy="7750"/>
          </a:xfrm>
        </p:grpSpPr>
        <p:pic>
          <p:nvPicPr>
            <p:cNvPr id="9" name="Picture 8"/>
            <p:cNvPicPr>
              <a:picLocks noChangeAspect="1"/>
            </p:cNvPicPr>
            <p:nvPr/>
          </p:nvPicPr>
          <p:blipFill>
            <a:blip r:embed="rId4" cstate="screen"/>
            <a:stretch>
              <a:fillRect/>
            </a:stretch>
          </p:blipFill>
          <p:spPr>
            <a:xfrm>
              <a:off x="4425" y="2481"/>
              <a:ext cx="9659" cy="7750"/>
            </a:xfrm>
            <a:prstGeom prst="rect">
              <a:avLst/>
            </a:prstGeom>
          </p:spPr>
        </p:pic>
        <p:pic>
          <p:nvPicPr>
            <p:cNvPr id="23" name="Picture 22"/>
            <p:cNvPicPr>
              <a:picLocks noChangeAspect="1"/>
            </p:cNvPicPr>
            <p:nvPr/>
          </p:nvPicPr>
          <p:blipFill>
            <a:blip r:embed="rId5"/>
            <a:stretch>
              <a:fillRect/>
            </a:stretch>
          </p:blipFill>
          <p:spPr>
            <a:xfrm>
              <a:off x="5161" y="2836"/>
              <a:ext cx="8194" cy="5059"/>
            </a:xfrm>
            <a:prstGeom prst="rect">
              <a:avLst/>
            </a:prstGeom>
          </p:spPr>
        </p:pic>
      </p:grpSp>
      <p:sp>
        <p:nvSpPr>
          <p:cNvPr id="25" name="Isosceles Triangle 24"/>
          <p:cNvSpPr/>
          <p:nvPr/>
        </p:nvSpPr>
        <p:spPr>
          <a:xfrm rot="5400000">
            <a:off x="6918760" y="1798699"/>
            <a:ext cx="219785" cy="189470"/>
          </a:xfrm>
          <a:prstGeom prst="triangle">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6" name="Text Box 25"/>
          <p:cNvSpPr txBox="1"/>
          <p:nvPr/>
        </p:nvSpPr>
        <p:spPr>
          <a:xfrm>
            <a:off x="7440295" y="4935220"/>
            <a:ext cx="4151630" cy="553085"/>
          </a:xfrm>
          <a:prstGeom prst="rect">
            <a:avLst/>
          </a:prstGeom>
          <a:noFill/>
        </p:spPr>
        <p:txBody>
          <a:bodyPr wrap="square" rtlCol="0">
            <a:spAutoFit/>
          </a:bodyPr>
          <a:lstStyle/>
          <a:p>
            <a:pPr algn="just"/>
            <a:r>
              <a:rPr lang="en-US" altLang="en-US" sz="1000" b="1" i="1">
                <a:latin typeface="Arial" panose="020B0604020202020204" pitchFamily="34" charset="0"/>
                <a:cs typeface="Arial" panose="020B0604020202020204" pitchFamily="34" charset="0"/>
              </a:rPr>
              <a:t>Note:</a:t>
            </a:r>
            <a:r>
              <a:rPr lang="en-US" altLang="en-US" sz="1000" i="1">
                <a:latin typeface="Arial" panose="020B0604020202020204" pitchFamily="34" charset="0"/>
                <a:cs typeface="Arial" panose="020B0604020202020204" pitchFamily="34" charset="0"/>
              </a:rPr>
              <a:t> Basic BioTime AI Chatbot Assistant features are available. For optimal AI response quality, performance, and processing efficiency, please contact our support team.</a:t>
            </a:r>
          </a:p>
        </p:txBody>
      </p:sp>
      <p:sp>
        <p:nvSpPr>
          <p:cNvPr id="27" name="Text Box 26">
            <a:hlinkClick r:id="rId6"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25716" y="238528"/>
            <a:ext cx="8029575" cy="521970"/>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AI Attendance Insights and Recommendations</a:t>
            </a:r>
          </a:p>
        </p:txBody>
      </p:sp>
      <p:sp>
        <p:nvSpPr>
          <p:cNvPr id="42" name="TextBox 41"/>
          <p:cNvSpPr txBox="1"/>
          <p:nvPr/>
        </p:nvSpPr>
        <p:spPr>
          <a:xfrm>
            <a:off x="53" y="159713"/>
            <a:ext cx="1207135" cy="275590"/>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4" name="Straight Connector 3"/>
          <p:cNvCxnSpPr/>
          <p:nvPr/>
        </p:nvCxnSpPr>
        <p:spPr>
          <a:xfrm>
            <a:off x="1366520" y="171450"/>
            <a:ext cx="0" cy="65722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grpSp>
        <p:nvGrpSpPr>
          <p:cNvPr id="17" name="Group 16"/>
          <p:cNvGrpSpPr/>
          <p:nvPr/>
        </p:nvGrpSpPr>
        <p:grpSpPr>
          <a:xfrm>
            <a:off x="8519160" y="809625"/>
            <a:ext cx="3361055" cy="1790700"/>
            <a:chOff x="11168" y="2115"/>
            <a:chExt cx="5293" cy="2820"/>
          </a:xfrm>
        </p:grpSpPr>
        <p:sp>
          <p:nvSpPr>
            <p:cNvPr id="13" name="Rounded Rectangular Callout 12"/>
            <p:cNvSpPr/>
            <p:nvPr/>
          </p:nvSpPr>
          <p:spPr>
            <a:xfrm>
              <a:off x="11168" y="2115"/>
              <a:ext cx="4934" cy="2820"/>
            </a:xfrm>
            <a:prstGeom prst="wedgeRoundRectCallout">
              <a:avLst>
                <a:gd name="adj1" fmla="val -31293"/>
                <a:gd name="adj2" fmla="val 60744"/>
                <a:gd name="adj3" fmla="val 16667"/>
              </a:avLst>
            </a:prstGeom>
            <a:solidFill>
              <a:schemeClr val="bg1"/>
            </a:solidFill>
            <a:ln w="28575">
              <a:solidFill>
                <a:srgbClr val="7AC143"/>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11407" y="2145"/>
              <a:ext cx="5055" cy="2610"/>
            </a:xfrm>
            <a:prstGeom prst="rect">
              <a:avLst/>
            </a:prstGeom>
          </p:spPr>
        </p:pic>
      </p:grpSp>
      <p:sp>
        <p:nvSpPr>
          <p:cNvPr id="18" name="Oval 17"/>
          <p:cNvSpPr/>
          <p:nvPr/>
        </p:nvSpPr>
        <p:spPr>
          <a:xfrm>
            <a:off x="725170" y="1952625"/>
            <a:ext cx="171450" cy="171450"/>
          </a:xfrm>
          <a:prstGeom prst="ellipse">
            <a:avLst/>
          </a:prstGeom>
          <a:solidFill>
            <a:srgbClr val="7AC14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19" name="Text Box 18"/>
          <p:cNvSpPr txBox="1"/>
          <p:nvPr/>
        </p:nvSpPr>
        <p:spPr>
          <a:xfrm>
            <a:off x="1068070" y="1864360"/>
            <a:ext cx="6645275" cy="922020"/>
          </a:xfrm>
          <a:prstGeom prst="rect">
            <a:avLst/>
          </a:prstGeom>
          <a:noFill/>
        </p:spPr>
        <p:txBody>
          <a:bodyPr wrap="square" rtlCol="0">
            <a:spAutoFit/>
          </a:bodyPr>
          <a:lstStyle/>
          <a:p>
            <a:r>
              <a:rPr lang="en-US" altLang="en-US" b="1">
                <a:solidFill>
                  <a:srgbClr val="7AC143"/>
                </a:solidFill>
                <a:latin typeface="Arial" panose="020B0604020202020204" pitchFamily="34" charset="0"/>
                <a:cs typeface="Arial" panose="020B0604020202020204" pitchFamily="34" charset="0"/>
              </a:rPr>
              <a:t>Automated anomaly detection</a:t>
            </a:r>
            <a:r>
              <a:rPr lang="en-US" altLang="en-US">
                <a:latin typeface="Arial" panose="020B0604020202020204" pitchFamily="34" charset="0"/>
                <a:cs typeface="Arial" panose="020B0604020202020204" pitchFamily="34" charset="0"/>
              </a:rPr>
              <a:t> — Identifies irregular attendance patterns such as high late arrival, high absence rate, missing punches, etc.</a:t>
            </a:r>
          </a:p>
        </p:txBody>
      </p:sp>
      <p:sp>
        <p:nvSpPr>
          <p:cNvPr id="20" name="Oval 19"/>
          <p:cNvSpPr/>
          <p:nvPr/>
        </p:nvSpPr>
        <p:spPr>
          <a:xfrm>
            <a:off x="725170" y="3651250"/>
            <a:ext cx="171450" cy="171450"/>
          </a:xfrm>
          <a:prstGeom prst="ellipse">
            <a:avLst/>
          </a:prstGeom>
          <a:solidFill>
            <a:srgbClr val="7AC14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1" name="Text Box 20"/>
          <p:cNvSpPr txBox="1"/>
          <p:nvPr/>
        </p:nvSpPr>
        <p:spPr>
          <a:xfrm>
            <a:off x="1071245" y="3565525"/>
            <a:ext cx="3241040" cy="1198880"/>
          </a:xfrm>
          <a:prstGeom prst="rect">
            <a:avLst/>
          </a:prstGeom>
          <a:noFill/>
        </p:spPr>
        <p:txBody>
          <a:bodyPr wrap="square" rtlCol="0">
            <a:spAutoFit/>
          </a:bodyPr>
          <a:lstStyle/>
          <a:p>
            <a:r>
              <a:rPr lang="en-US" altLang="en-US">
                <a:latin typeface="Arial" panose="020B0604020202020204" pitchFamily="34" charset="0"/>
                <a:cs typeface="Arial" panose="020B0604020202020204" pitchFamily="34" charset="0"/>
              </a:rPr>
              <a:t>Helps HR or administrators anticipate attendance issues and optimize scheduling efficiency.</a:t>
            </a:r>
          </a:p>
        </p:txBody>
      </p:sp>
      <p:grpSp>
        <p:nvGrpSpPr>
          <p:cNvPr id="3" name="Group 2"/>
          <p:cNvGrpSpPr/>
          <p:nvPr/>
        </p:nvGrpSpPr>
        <p:grpSpPr>
          <a:xfrm>
            <a:off x="4253865" y="2800350"/>
            <a:ext cx="4510405" cy="3619500"/>
            <a:chOff x="4425" y="2481"/>
            <a:chExt cx="9658" cy="7750"/>
          </a:xfrm>
        </p:grpSpPr>
        <p:pic>
          <p:nvPicPr>
            <p:cNvPr id="5" name="Picture 4"/>
            <p:cNvPicPr>
              <a:picLocks noChangeAspect="1"/>
            </p:cNvPicPr>
            <p:nvPr/>
          </p:nvPicPr>
          <p:blipFill>
            <a:blip r:embed="rId5" cstate="screen"/>
            <a:stretch>
              <a:fillRect/>
            </a:stretch>
          </p:blipFill>
          <p:spPr>
            <a:xfrm>
              <a:off x="4425" y="2481"/>
              <a:ext cx="9659" cy="7750"/>
            </a:xfrm>
            <a:prstGeom prst="rect">
              <a:avLst/>
            </a:prstGeom>
          </p:spPr>
        </p:pic>
        <p:pic>
          <p:nvPicPr>
            <p:cNvPr id="11" name="Picture 10"/>
            <p:cNvPicPr>
              <a:picLocks noChangeAspect="1"/>
            </p:cNvPicPr>
            <p:nvPr/>
          </p:nvPicPr>
          <p:blipFill>
            <a:blip r:embed="rId6"/>
            <a:stretch>
              <a:fillRect/>
            </a:stretch>
          </p:blipFill>
          <p:spPr>
            <a:xfrm>
              <a:off x="5151" y="2870"/>
              <a:ext cx="8161" cy="5066"/>
            </a:xfrm>
            <a:prstGeom prst="rect">
              <a:avLst/>
            </a:prstGeom>
          </p:spPr>
        </p:pic>
      </p:grpSp>
      <p:sp>
        <p:nvSpPr>
          <p:cNvPr id="27" name="Text Box 26">
            <a:hlinkClick r:id="rId7"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0" y="160020"/>
            <a:ext cx="9048115" cy="668020"/>
            <a:chOff x="0" y="252"/>
            <a:chExt cx="14249" cy="1052"/>
          </a:xfrm>
        </p:grpSpPr>
        <p:sp>
          <p:nvSpPr>
            <p:cNvPr id="2" name="TextBox 1"/>
            <p:cNvSpPr txBox="1"/>
            <p:nvPr/>
          </p:nvSpPr>
          <p:spPr>
            <a:xfrm>
              <a:off x="2403" y="376"/>
              <a:ext cx="11846" cy="822"/>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Auto-sync of Biometric Templates and Data</a:t>
              </a:r>
            </a:p>
          </p:txBody>
        </p:sp>
        <p:sp>
          <p:nvSpPr>
            <p:cNvPr id="42" name="TextBox 41"/>
            <p:cNvSpPr txBox="1"/>
            <p:nvPr/>
          </p:nvSpPr>
          <p:spPr>
            <a:xfrm>
              <a:off x="0" y="252"/>
              <a:ext cx="1901" cy="434"/>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4" name="Straight Connector 3"/>
            <p:cNvCxnSpPr/>
            <p:nvPr/>
          </p:nvCxnSpPr>
          <p:spPr>
            <a:xfrm>
              <a:off x="2152" y="270"/>
              <a:ext cx="0" cy="103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grpSp>
      <p:grpSp>
        <p:nvGrpSpPr>
          <p:cNvPr id="11" name="Group 10"/>
          <p:cNvGrpSpPr/>
          <p:nvPr/>
        </p:nvGrpSpPr>
        <p:grpSpPr>
          <a:xfrm>
            <a:off x="1435735" y="808990"/>
            <a:ext cx="10607675" cy="5941060"/>
            <a:chOff x="566" y="2071"/>
            <a:chExt cx="14680" cy="8222"/>
          </a:xfrm>
        </p:grpSpPr>
        <p:pic>
          <p:nvPicPr>
            <p:cNvPr id="7" name="Picture 6" descr="map with device-01"/>
            <p:cNvPicPr>
              <a:picLocks noChangeAspect="1"/>
            </p:cNvPicPr>
            <p:nvPr/>
          </p:nvPicPr>
          <p:blipFill>
            <a:blip r:embed="rId4"/>
            <a:srcRect l="7538" t="14889" r="13466" b="11361"/>
            <a:stretch>
              <a:fillRect/>
            </a:stretch>
          </p:blipFill>
          <p:spPr>
            <a:xfrm>
              <a:off x="566" y="2071"/>
              <a:ext cx="14680" cy="8223"/>
            </a:xfrm>
            <a:prstGeom prst="rect">
              <a:avLst/>
            </a:prstGeom>
          </p:spPr>
        </p:pic>
        <p:sp>
          <p:nvSpPr>
            <p:cNvPr id="8" name="Text Box 7"/>
            <p:cNvSpPr txBox="1"/>
            <p:nvPr/>
          </p:nvSpPr>
          <p:spPr>
            <a:xfrm>
              <a:off x="2880" y="2654"/>
              <a:ext cx="1226" cy="389"/>
            </a:xfrm>
            <a:prstGeom prst="rect">
              <a:avLst/>
            </a:prstGeom>
            <a:solidFill>
              <a:schemeClr val="accent1">
                <a:lumMod val="75000"/>
              </a:schemeClr>
            </a:solidFill>
          </p:spPr>
          <p:txBody>
            <a:bodyPr wrap="square" rtlCol="0" anchor="ctr" anchorCtr="0">
              <a:noAutofit/>
            </a:bodyPr>
            <a:lstStyle/>
            <a:p>
              <a:pPr algn="ctr"/>
              <a:r>
                <a:rPr lang="en-US" sz="900" b="1">
                  <a:solidFill>
                    <a:schemeClr val="bg1"/>
                  </a:solidFill>
                  <a:latin typeface="Arial" panose="020B0604020202020204" pitchFamily="34" charset="0"/>
                  <a:cs typeface="Arial" panose="020B0604020202020204" pitchFamily="34" charset="0"/>
                </a:rPr>
                <a:t>Area 1</a:t>
              </a:r>
            </a:p>
          </p:txBody>
        </p:sp>
        <p:sp>
          <p:nvSpPr>
            <p:cNvPr id="9" name="Text Box 8"/>
            <p:cNvSpPr txBox="1"/>
            <p:nvPr/>
          </p:nvSpPr>
          <p:spPr>
            <a:xfrm>
              <a:off x="7293" y="4699"/>
              <a:ext cx="1226" cy="389"/>
            </a:xfrm>
            <a:prstGeom prst="rect">
              <a:avLst/>
            </a:prstGeom>
            <a:solidFill>
              <a:schemeClr val="accent6">
                <a:lumMod val="75000"/>
              </a:schemeClr>
            </a:solidFill>
          </p:spPr>
          <p:txBody>
            <a:bodyPr wrap="square" rtlCol="0" anchor="ctr" anchorCtr="0">
              <a:noAutofit/>
            </a:bodyPr>
            <a:lstStyle/>
            <a:p>
              <a:pPr algn="ctr"/>
              <a:r>
                <a:rPr lang="en-US" sz="900" b="1">
                  <a:solidFill>
                    <a:schemeClr val="bg1"/>
                  </a:solidFill>
                  <a:latin typeface="Arial" panose="020B0604020202020204" pitchFamily="34" charset="0"/>
                  <a:cs typeface="Arial" panose="020B0604020202020204" pitchFamily="34" charset="0"/>
                </a:rPr>
                <a:t>Area 2</a:t>
              </a:r>
            </a:p>
          </p:txBody>
        </p:sp>
        <p:sp>
          <p:nvSpPr>
            <p:cNvPr id="10" name="Text Box 9"/>
            <p:cNvSpPr txBox="1"/>
            <p:nvPr/>
          </p:nvSpPr>
          <p:spPr>
            <a:xfrm>
              <a:off x="10928" y="3729"/>
              <a:ext cx="1226" cy="389"/>
            </a:xfrm>
            <a:prstGeom prst="rect">
              <a:avLst/>
            </a:prstGeom>
            <a:solidFill>
              <a:srgbClr val="FF0000"/>
            </a:solidFill>
          </p:spPr>
          <p:txBody>
            <a:bodyPr wrap="square" rtlCol="0" anchor="ctr" anchorCtr="0">
              <a:noAutofit/>
            </a:bodyPr>
            <a:lstStyle/>
            <a:p>
              <a:pPr algn="ctr"/>
              <a:r>
                <a:rPr lang="en-US" sz="900" b="1">
                  <a:solidFill>
                    <a:schemeClr val="bg1"/>
                  </a:solidFill>
                  <a:latin typeface="Arial" panose="020B0604020202020204" pitchFamily="34" charset="0"/>
                  <a:cs typeface="Arial" panose="020B0604020202020204" pitchFamily="34" charset="0"/>
                </a:rPr>
                <a:t>Area 3</a:t>
              </a:r>
            </a:p>
          </p:txBody>
        </p:sp>
      </p:grpSp>
      <p:sp>
        <p:nvSpPr>
          <p:cNvPr id="5" name="TextBox 4"/>
          <p:cNvSpPr txBox="1"/>
          <p:nvPr/>
        </p:nvSpPr>
        <p:spPr>
          <a:xfrm>
            <a:off x="602615" y="3962400"/>
            <a:ext cx="5694045" cy="2192020"/>
          </a:xfrm>
          <a:prstGeom prst="rect">
            <a:avLst/>
          </a:prstGeom>
          <a:noFill/>
        </p:spPr>
        <p:txBody>
          <a:bodyPr wrap="square" rtlCol="0">
            <a:spAutoFit/>
          </a:bodyPr>
          <a:lstStyle/>
          <a:p>
            <a:pPr indent="0">
              <a:lnSpc>
                <a:spcPct val="150000"/>
              </a:lnSpc>
              <a:buFont typeface="Wingdings" panose="05000000000000000000" pitchFamily="2" charset="2"/>
              <a:buNone/>
            </a:pPr>
            <a:r>
              <a:rPr lang="en-US" altLang="en-US" sz="1300" dirty="0">
                <a:solidFill>
                  <a:schemeClr val="tx1">
                    <a:lumMod val="85000"/>
                    <a:lumOff val="15000"/>
                  </a:schemeClr>
                </a:solidFill>
                <a:latin typeface="Arial" panose="020B0604020202020204" pitchFamily="34" charset="0"/>
                <a:cs typeface="Arial" panose="020B0604020202020204" pitchFamily="34" charset="0"/>
              </a:rPr>
              <a:t>BioTime </a:t>
            </a:r>
            <a:r>
              <a:rPr lang="en-US" altLang="en-US" sz="1300" b="1" dirty="0">
                <a:solidFill>
                  <a:schemeClr val="tx1">
                    <a:lumMod val="85000"/>
                    <a:lumOff val="15000"/>
                  </a:schemeClr>
                </a:solidFill>
                <a:latin typeface="Arial" panose="020B0604020202020204" pitchFamily="34" charset="0"/>
                <a:cs typeface="Arial" panose="020B0604020202020204" pitchFamily="34" charset="0"/>
              </a:rPr>
              <a:t>automatically synchronizes data</a:t>
            </a:r>
            <a:r>
              <a:rPr lang="en-US" altLang="en-US" sz="1300" dirty="0">
                <a:solidFill>
                  <a:schemeClr val="tx1">
                    <a:lumMod val="85000"/>
                    <a:lumOff val="15000"/>
                  </a:schemeClr>
                </a:solidFill>
                <a:latin typeface="Arial" panose="020B0604020202020204" pitchFamily="34" charset="0"/>
                <a:cs typeface="Arial" panose="020B0604020202020204" pitchFamily="34" charset="0"/>
              </a:rPr>
              <a:t> between devices and the server </a:t>
            </a:r>
            <a:r>
              <a:rPr lang="en-US" altLang="en-US" sz="1300" b="1" dirty="0">
                <a:solidFill>
                  <a:srgbClr val="7AC143"/>
                </a:solidFill>
                <a:latin typeface="Arial" panose="020B0604020202020204" pitchFamily="34" charset="0"/>
                <a:cs typeface="Arial" panose="020B0604020202020204" pitchFamily="34" charset="0"/>
              </a:rPr>
              <a:t>within the same “Area,”</a:t>
            </a:r>
            <a:r>
              <a:rPr lang="en-US" altLang="en-US" sz="1300" dirty="0">
                <a:solidFill>
                  <a:schemeClr val="tx1">
                    <a:lumMod val="85000"/>
                    <a:lumOff val="15000"/>
                  </a:schemeClr>
                </a:solidFill>
                <a:latin typeface="Arial" panose="020B0604020202020204" pitchFamily="34" charset="0"/>
                <a:cs typeface="Arial" panose="020B0604020202020204" pitchFamily="34" charset="0"/>
              </a:rPr>
              <a:t> ensuring all attendance information remains consistently updated and accurate.</a:t>
            </a:r>
          </a:p>
          <a:p>
            <a:pPr indent="0">
              <a:lnSpc>
                <a:spcPct val="150000"/>
              </a:lnSpc>
              <a:buFont typeface="Wingdings" panose="05000000000000000000" pitchFamily="2" charset="2"/>
              <a:buNone/>
            </a:pPr>
            <a:endParaRPr lang="en-US" sz="1300" dirty="0">
              <a:solidFill>
                <a:schemeClr val="tx1">
                  <a:lumMod val="85000"/>
                  <a:lumOff val="15000"/>
                </a:schemeClr>
              </a:solidFill>
              <a:latin typeface="Arial" panose="020B0604020202020204" pitchFamily="34" charset="0"/>
              <a:cs typeface="Arial" panose="020B0604020202020204" pitchFamily="34" charset="0"/>
            </a:endParaRPr>
          </a:p>
          <a:p>
            <a:pPr indent="0">
              <a:lnSpc>
                <a:spcPct val="150000"/>
              </a:lnSpc>
              <a:buFont typeface="Wingdings" panose="05000000000000000000" pitchFamily="2" charset="2"/>
              <a:buNone/>
            </a:pPr>
            <a:r>
              <a:rPr lang="en-US" altLang="en-US" sz="1300" dirty="0">
                <a:solidFill>
                  <a:schemeClr val="tx1">
                    <a:lumMod val="85000"/>
                    <a:lumOff val="15000"/>
                  </a:schemeClr>
                </a:solidFill>
                <a:latin typeface="Arial" panose="020B0604020202020204" pitchFamily="34" charset="0"/>
                <a:cs typeface="Arial" panose="020B0604020202020204" pitchFamily="34" charset="0"/>
              </a:rPr>
              <a:t>Devices and personnel assigned to the same “Area” automatically stay synchronized, ensuring their attendance data, status, and updates remain consistent across the system.</a:t>
            </a:r>
          </a:p>
        </p:txBody>
      </p:sp>
      <p:sp>
        <p:nvSpPr>
          <p:cNvPr id="27" name="Text Box 26">
            <a:hlinkClick r:id="rId5"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0" name="Right Triangle 29"/>
          <p:cNvSpPr/>
          <p:nvPr/>
        </p:nvSpPr>
        <p:spPr>
          <a:xfrm>
            <a:off x="0" y="1967230"/>
            <a:ext cx="4792345" cy="4890770"/>
          </a:xfrm>
          <a:prstGeom prst="rtTriangle">
            <a:avLst/>
          </a:prstGeom>
          <a:solidFill>
            <a:srgbClr val="7AC14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4" cstate="screen"/>
          <a:stretch>
            <a:fillRect/>
          </a:stretch>
        </p:blipFill>
        <p:spPr>
          <a:xfrm>
            <a:off x="4931907" y="5343533"/>
            <a:ext cx="1346108" cy="638903"/>
          </a:xfrm>
          <a:prstGeom prst="rect">
            <a:avLst/>
          </a:prstGeom>
        </p:spPr>
      </p:pic>
      <p:sp>
        <p:nvSpPr>
          <p:cNvPr id="19" name="TextBox 18"/>
          <p:cNvSpPr txBox="1"/>
          <p:nvPr/>
        </p:nvSpPr>
        <p:spPr>
          <a:xfrm>
            <a:off x="6536055" y="1505585"/>
            <a:ext cx="5431790" cy="3538220"/>
          </a:xfrm>
          <a:prstGeom prst="rect">
            <a:avLst/>
          </a:prstGeom>
          <a:noFill/>
        </p:spPr>
        <p:txBody>
          <a:bodyPr wrap="square" rtlCol="0">
            <a:spAutoFit/>
          </a:bodyPr>
          <a:lstStyle/>
          <a:p>
            <a:pPr marL="285750" indent="-285750">
              <a:lnSpc>
                <a:spcPct val="200000"/>
              </a:lnSpc>
              <a:buClr>
                <a:srgbClr val="7AC143"/>
              </a:buClr>
              <a:buFont typeface="Wingdings" panose="05000000000000000000" charset="0"/>
              <a:buChar char="ü"/>
            </a:pPr>
            <a:r>
              <a:rPr lang="en-US" altLang="en-US" sz="14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Multiple Timetables</a:t>
            </a:r>
            <a:r>
              <a:rPr lang="en-US" altLang="en-US" sz="14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 Manage different work time structures</a:t>
            </a:r>
          </a:p>
          <a:p>
            <a:pPr marL="285750" indent="-285750">
              <a:lnSpc>
                <a:spcPct val="200000"/>
              </a:lnSpc>
              <a:buClr>
                <a:srgbClr val="7AC143"/>
              </a:buClr>
              <a:buFont typeface="Wingdings" panose="05000000000000000000" charset="0"/>
              <a:buChar char="ü"/>
            </a:pPr>
            <a:r>
              <a:rPr lang="en-US" altLang="zh-CN" sz="14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Cross-day Shift</a:t>
            </a:r>
            <a:r>
              <a:rPr lang="en-US" altLang="zh-CN" sz="14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 Support 24-hour or overnight shifts</a:t>
            </a:r>
          </a:p>
          <a:p>
            <a:pPr marL="285750" indent="-285750">
              <a:lnSpc>
                <a:spcPct val="200000"/>
              </a:lnSpc>
              <a:buClr>
                <a:srgbClr val="7AC143"/>
              </a:buClr>
              <a:buFont typeface="Wingdings" panose="05000000000000000000" charset="0"/>
              <a:buChar char="ü"/>
            </a:pPr>
            <a:r>
              <a:rPr lang="en-US" altLang="zh-CN" sz="14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Shift Cycle</a:t>
            </a:r>
            <a:r>
              <a:rPr lang="en-US" altLang="zh-CN" sz="14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 Automate repeating shift patterns</a:t>
            </a:r>
          </a:p>
          <a:p>
            <a:pPr marL="285750" indent="-285750">
              <a:lnSpc>
                <a:spcPct val="200000"/>
              </a:lnSpc>
              <a:buClr>
                <a:srgbClr val="7AC143"/>
              </a:buClr>
              <a:buFont typeface="Wingdings" panose="05000000000000000000" charset="0"/>
              <a:buChar char="ü"/>
            </a:pPr>
            <a:r>
              <a:rPr lang="en-US" altLang="en-US" sz="14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Auto shift</a:t>
            </a:r>
            <a:r>
              <a:rPr lang="en-US" altLang="en-US" sz="14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 Auto-assign shifts based on punches</a:t>
            </a:r>
          </a:p>
          <a:p>
            <a:pPr marL="285750" indent="-285750">
              <a:lnSpc>
                <a:spcPct val="200000"/>
              </a:lnSpc>
              <a:buClr>
                <a:srgbClr val="7AC143"/>
              </a:buClr>
              <a:buFont typeface="Wingdings" panose="05000000000000000000" charset="0"/>
              <a:buChar char="ü"/>
            </a:pPr>
            <a:r>
              <a:rPr lang="en-US" altLang="zh-CN" sz="14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Temporary schedule</a:t>
            </a:r>
            <a:r>
              <a:rPr lang="en-US" altLang="zh-CN" sz="14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 Short-term schedule changes</a:t>
            </a:r>
          </a:p>
          <a:p>
            <a:pPr marL="285750" indent="-285750">
              <a:lnSpc>
                <a:spcPct val="200000"/>
              </a:lnSpc>
              <a:buClr>
                <a:srgbClr val="7AC143"/>
              </a:buClr>
              <a:buFont typeface="Wingdings" panose="05000000000000000000" charset="0"/>
              <a:buChar char="ü"/>
            </a:pPr>
            <a:r>
              <a:rPr lang="en-US" altLang="zh-CN" sz="14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Group schedule</a:t>
            </a:r>
            <a:r>
              <a:rPr lang="en-US" altLang="zh-CN" sz="14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 Assign schedules to groups</a:t>
            </a:r>
          </a:p>
          <a:p>
            <a:pPr marL="285750" indent="-285750">
              <a:lnSpc>
                <a:spcPct val="200000"/>
              </a:lnSpc>
              <a:buClr>
                <a:srgbClr val="7AC143"/>
              </a:buClr>
              <a:buFont typeface="Wingdings" panose="05000000000000000000" charset="0"/>
              <a:buChar char="ü"/>
            </a:pPr>
            <a:r>
              <a:rPr lang="en-US" altLang="zh-CN" sz="14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Department schedule</a:t>
            </a:r>
            <a:r>
              <a:rPr lang="en-US" altLang="zh-CN" sz="14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 Department-level scheduling</a:t>
            </a:r>
          </a:p>
          <a:p>
            <a:pPr marL="285750" indent="-285750">
              <a:lnSpc>
                <a:spcPct val="200000"/>
              </a:lnSpc>
              <a:buClr>
                <a:srgbClr val="7AC143"/>
              </a:buClr>
              <a:buFont typeface="Wingdings" panose="05000000000000000000" charset="0"/>
              <a:buChar char="ü"/>
            </a:pPr>
            <a:r>
              <a:rPr lang="en-US" altLang="zh-CN" sz="14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Employee schedule</a:t>
            </a:r>
            <a:r>
              <a:rPr lang="en-US" altLang="zh-CN" sz="14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 Individual schedule assignment</a:t>
            </a:r>
          </a:p>
        </p:txBody>
      </p:sp>
      <p:grpSp>
        <p:nvGrpSpPr>
          <p:cNvPr id="12" name="Group 11"/>
          <p:cNvGrpSpPr/>
          <p:nvPr/>
        </p:nvGrpSpPr>
        <p:grpSpPr>
          <a:xfrm>
            <a:off x="0" y="160020"/>
            <a:ext cx="5937250" cy="668655"/>
            <a:chOff x="0" y="252"/>
            <a:chExt cx="9350" cy="1053"/>
          </a:xfrm>
        </p:grpSpPr>
        <p:sp>
          <p:nvSpPr>
            <p:cNvPr id="2" name="TextBox 1"/>
            <p:cNvSpPr txBox="1"/>
            <p:nvPr/>
          </p:nvSpPr>
          <p:spPr>
            <a:xfrm>
              <a:off x="2403" y="376"/>
              <a:ext cx="6947" cy="822"/>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Flexible Shift Scheduling</a:t>
              </a:r>
            </a:p>
          </p:txBody>
        </p:sp>
        <p:sp>
          <p:nvSpPr>
            <p:cNvPr id="42" name="TextBox 41"/>
            <p:cNvSpPr txBox="1"/>
            <p:nvPr/>
          </p:nvSpPr>
          <p:spPr>
            <a:xfrm>
              <a:off x="0" y="252"/>
              <a:ext cx="1901" cy="434"/>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3" name="Straight Connector 2"/>
            <p:cNvCxnSpPr/>
            <p:nvPr/>
          </p:nvCxnSpPr>
          <p:spPr>
            <a:xfrm>
              <a:off x="2152" y="270"/>
              <a:ext cx="0" cy="103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grpSp>
      <p:sp>
        <p:nvSpPr>
          <p:cNvPr id="6" name="Text Box 5">
            <a:hlinkClick r:id="rId5"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grpSp>
        <p:nvGrpSpPr>
          <p:cNvPr id="9" name="Group 8"/>
          <p:cNvGrpSpPr/>
          <p:nvPr/>
        </p:nvGrpSpPr>
        <p:grpSpPr>
          <a:xfrm>
            <a:off x="802640" y="1505585"/>
            <a:ext cx="5732780" cy="4691380"/>
            <a:chOff x="1264" y="2371"/>
            <a:chExt cx="9028" cy="7388"/>
          </a:xfrm>
        </p:grpSpPr>
        <p:pic>
          <p:nvPicPr>
            <p:cNvPr id="22" name="Picture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4" y="2371"/>
              <a:ext cx="9029" cy="7388"/>
            </a:xfrm>
            <a:prstGeom prst="rect">
              <a:avLst/>
            </a:prstGeom>
          </p:spPr>
        </p:pic>
        <p:pic>
          <p:nvPicPr>
            <p:cNvPr id="7" name="Picture 6"/>
            <p:cNvPicPr>
              <a:picLocks noChangeAspect="1"/>
            </p:cNvPicPr>
            <p:nvPr/>
          </p:nvPicPr>
          <p:blipFill>
            <a:blip r:embed="rId7"/>
            <a:stretch>
              <a:fillRect/>
            </a:stretch>
          </p:blipFill>
          <p:spPr>
            <a:xfrm>
              <a:off x="1957" y="2741"/>
              <a:ext cx="7616" cy="4862"/>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4445" y="1162050"/>
            <a:ext cx="12200890" cy="4610100"/>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5" name="Rounded Rectangle 34"/>
          <p:cNvSpPr/>
          <p:nvPr/>
        </p:nvSpPr>
        <p:spPr>
          <a:xfrm>
            <a:off x="6557645" y="4206875"/>
            <a:ext cx="5305425" cy="1133475"/>
          </a:xfrm>
          <a:prstGeom prst="roundRect">
            <a:avLst/>
          </a:prstGeom>
          <a:solidFill>
            <a:srgbClr val="7AC143">
              <a:alpha val="19000"/>
            </a:srgbClr>
          </a:solidFill>
          <a:ln w="19050">
            <a:solidFill>
              <a:srgbClr val="7AC143"/>
            </a:solidFill>
            <a:prstDash val="sysDash"/>
          </a:ln>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grpSp>
        <p:nvGrpSpPr>
          <p:cNvPr id="12" name="Group 11"/>
          <p:cNvGrpSpPr/>
          <p:nvPr/>
        </p:nvGrpSpPr>
        <p:grpSpPr>
          <a:xfrm>
            <a:off x="0" y="160020"/>
            <a:ext cx="8403590" cy="668655"/>
            <a:chOff x="0" y="252"/>
            <a:chExt cx="13234" cy="1053"/>
          </a:xfrm>
        </p:grpSpPr>
        <p:sp>
          <p:nvSpPr>
            <p:cNvPr id="2" name="TextBox 1"/>
            <p:cNvSpPr txBox="1"/>
            <p:nvPr/>
          </p:nvSpPr>
          <p:spPr>
            <a:xfrm>
              <a:off x="2403" y="376"/>
              <a:ext cx="10831" cy="822"/>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Roster and Leave Balance Management</a:t>
              </a:r>
            </a:p>
          </p:txBody>
        </p:sp>
        <p:sp>
          <p:nvSpPr>
            <p:cNvPr id="42" name="TextBox 41"/>
            <p:cNvSpPr txBox="1"/>
            <p:nvPr/>
          </p:nvSpPr>
          <p:spPr>
            <a:xfrm>
              <a:off x="0" y="252"/>
              <a:ext cx="1901" cy="434"/>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3" name="Straight Connector 2"/>
            <p:cNvCxnSpPr/>
            <p:nvPr/>
          </p:nvCxnSpPr>
          <p:spPr>
            <a:xfrm>
              <a:off x="2152" y="270"/>
              <a:ext cx="0" cy="103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grpSp>
      <p:sp>
        <p:nvSpPr>
          <p:cNvPr id="8" name="Text Box 7"/>
          <p:cNvSpPr txBox="1"/>
          <p:nvPr/>
        </p:nvSpPr>
        <p:spPr>
          <a:xfrm>
            <a:off x="6700520" y="1726565"/>
            <a:ext cx="5015865" cy="1014730"/>
          </a:xfrm>
          <a:prstGeom prst="rect">
            <a:avLst/>
          </a:prstGeom>
          <a:noFill/>
        </p:spPr>
        <p:txBody>
          <a:bodyPr wrap="square" rtlCol="0">
            <a:spAutoFit/>
          </a:bodyPr>
          <a:lstStyle/>
          <a:p>
            <a:r>
              <a:rPr lang="en-US" b="1">
                <a:solidFill>
                  <a:srgbClr val="7AC143"/>
                </a:solidFill>
                <a:latin typeface="Arial" panose="020B0604020202020204" pitchFamily="34" charset="0"/>
                <a:cs typeface="Arial" panose="020B0604020202020204" pitchFamily="34" charset="0"/>
              </a:rPr>
              <a:t>Roster Management</a:t>
            </a:r>
          </a:p>
          <a:p>
            <a:r>
              <a:rPr lang="en-US" sz="1400">
                <a:latin typeface="Arial" panose="020B0604020202020204" pitchFamily="34" charset="0"/>
                <a:cs typeface="Arial" panose="020B0604020202020204" pitchFamily="34" charset="0"/>
              </a:rPr>
              <a:t>Efficiently plan, assign, and adjust employee rosters across departments and Areas</a:t>
            </a:r>
          </a:p>
          <a:p>
            <a:endParaRPr lang="en-US" sz="1400">
              <a:latin typeface="Arial" panose="020B0604020202020204" pitchFamily="34" charset="0"/>
              <a:cs typeface="Arial" panose="020B0604020202020204" pitchFamily="34" charset="0"/>
            </a:endParaRPr>
          </a:p>
        </p:txBody>
      </p:sp>
      <p:sp>
        <p:nvSpPr>
          <p:cNvPr id="25" name="Isosceles Triangle 24"/>
          <p:cNvSpPr/>
          <p:nvPr/>
        </p:nvSpPr>
        <p:spPr>
          <a:xfrm rot="5400000">
            <a:off x="6414147" y="1827440"/>
            <a:ext cx="219785" cy="189470"/>
          </a:xfrm>
          <a:prstGeom prst="triangle">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9" name="Text Box 8"/>
          <p:cNvSpPr txBox="1"/>
          <p:nvPr/>
        </p:nvSpPr>
        <p:spPr>
          <a:xfrm>
            <a:off x="6777990" y="3001010"/>
            <a:ext cx="5087620" cy="798830"/>
          </a:xfrm>
          <a:prstGeom prst="rect">
            <a:avLst/>
          </a:prstGeom>
          <a:noFill/>
        </p:spPr>
        <p:txBody>
          <a:bodyPr wrap="square" rtlCol="0">
            <a:spAutoFit/>
          </a:bodyPr>
          <a:lstStyle/>
          <a:p>
            <a:r>
              <a:rPr lang="en-US" b="1">
                <a:solidFill>
                  <a:srgbClr val="7AC143"/>
                </a:solidFill>
                <a:latin typeface="Arial" panose="020B0604020202020204" pitchFamily="34" charset="0"/>
                <a:cs typeface="Arial" panose="020B0604020202020204" pitchFamily="34" charset="0"/>
              </a:rPr>
              <a:t>Leave Balance</a:t>
            </a:r>
          </a:p>
          <a:p>
            <a:r>
              <a:rPr lang="en-US" sz="1400">
                <a:latin typeface="Arial" panose="020B0604020202020204" pitchFamily="34" charset="0"/>
                <a:cs typeface="Arial" panose="020B0604020202020204" pitchFamily="34" charset="0"/>
              </a:rPr>
              <a:t>Track leave entitlements, remaining balances, and approvals in real-time</a:t>
            </a:r>
          </a:p>
        </p:txBody>
      </p:sp>
      <p:sp>
        <p:nvSpPr>
          <p:cNvPr id="10" name="Isosceles Triangle 9"/>
          <p:cNvSpPr/>
          <p:nvPr/>
        </p:nvSpPr>
        <p:spPr>
          <a:xfrm rot="5400000">
            <a:off x="6414147" y="3098710"/>
            <a:ext cx="219785" cy="189470"/>
          </a:xfrm>
          <a:prstGeom prst="triangle">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885" y="1640205"/>
            <a:ext cx="5792470" cy="4730750"/>
          </a:xfrm>
          <a:prstGeom prst="rect">
            <a:avLst/>
          </a:prstGeom>
        </p:spPr>
      </p:pic>
      <p:pic>
        <p:nvPicPr>
          <p:cNvPr id="15" name="Picture 14"/>
          <p:cNvPicPr>
            <a:picLocks noChangeAspect="1"/>
          </p:cNvPicPr>
          <p:nvPr/>
        </p:nvPicPr>
        <p:blipFill>
          <a:blip r:embed="rId5"/>
          <a:stretch>
            <a:fillRect/>
          </a:stretch>
        </p:blipFill>
        <p:spPr>
          <a:xfrm>
            <a:off x="893445" y="1885315"/>
            <a:ext cx="4976495" cy="3105150"/>
          </a:xfrm>
          <a:prstGeom prst="rect">
            <a:avLst/>
          </a:prstGeom>
        </p:spPr>
      </p:pic>
      <p:cxnSp>
        <p:nvCxnSpPr>
          <p:cNvPr id="33" name="Curved Connector 32"/>
          <p:cNvCxnSpPr/>
          <p:nvPr/>
        </p:nvCxnSpPr>
        <p:spPr>
          <a:xfrm>
            <a:off x="4709795" y="4038600"/>
            <a:ext cx="1743075" cy="590550"/>
          </a:xfrm>
          <a:prstGeom prst="curvedConnector3">
            <a:avLst>
              <a:gd name="adj1" fmla="val 45100"/>
            </a:avLst>
          </a:prstGeom>
          <a:ln w="19050">
            <a:solidFill>
              <a:srgbClr val="7AC143"/>
            </a:solidFill>
            <a:tailEnd type="arrow"/>
          </a:ln>
        </p:spPr>
        <p:style>
          <a:lnRef idx="2">
            <a:schemeClr val="accent1"/>
          </a:lnRef>
          <a:fillRef idx="0">
            <a:srgbClr val="FFFFFF"/>
          </a:fillRef>
          <a:effectRef idx="0">
            <a:srgbClr val="FFFFFF"/>
          </a:effectRef>
          <a:fontRef idx="minor">
            <a:schemeClr val="tx1"/>
          </a:fontRef>
        </p:style>
      </p:cxnSp>
      <p:sp>
        <p:nvSpPr>
          <p:cNvPr id="34" name="Text Box 33"/>
          <p:cNvSpPr txBox="1"/>
          <p:nvPr/>
        </p:nvSpPr>
        <p:spPr>
          <a:xfrm>
            <a:off x="6710045" y="4343400"/>
            <a:ext cx="5006340" cy="860425"/>
          </a:xfrm>
          <a:prstGeom prst="rect">
            <a:avLst/>
          </a:prstGeom>
          <a:noFill/>
        </p:spPr>
        <p:txBody>
          <a:bodyPr wrap="square" rtlCol="0">
            <a:spAutoFit/>
          </a:bodyPr>
          <a:lstStyle/>
          <a:p>
            <a:pPr algn="just"/>
            <a:r>
              <a:rPr lang="en-US" sz="1400" b="1">
                <a:latin typeface="Arial" panose="020B0604020202020204" pitchFamily="34" charset="0"/>
                <a:cs typeface="Arial" panose="020B0604020202020204" pitchFamily="34" charset="0"/>
              </a:rPr>
              <a:t>Schedule in Calendar View</a:t>
            </a:r>
          </a:p>
          <a:p>
            <a:pPr algn="just"/>
            <a:r>
              <a:rPr lang="en-US" altLang="en-US" sz="1200">
                <a:latin typeface="Arial" panose="020B0604020202020204" pitchFamily="34" charset="0"/>
                <a:cs typeface="Arial" panose="020B0604020202020204" pitchFamily="34" charset="0"/>
              </a:rPr>
              <a:t>Administrators can quickly manage schedules by clicking directly on the dates, making calendar-based scheduling simple and intuitive for employee schedules, department schedules, and group scheduling.</a:t>
            </a:r>
          </a:p>
        </p:txBody>
      </p:sp>
      <p:sp>
        <p:nvSpPr>
          <p:cNvPr id="27" name="Text Box 26">
            <a:hlinkClick r:id="rId6"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pic>
        <p:nvPicPr>
          <p:cNvPr id="4" name="Picture 3"/>
          <p:cNvPicPr>
            <a:picLocks noChangeAspect="1"/>
          </p:cNvPicPr>
          <p:nvPr/>
        </p:nvPicPr>
        <p:blipFill>
          <a:blip r:embed="rId7"/>
          <a:stretch>
            <a:fillRect/>
          </a:stretch>
        </p:blipFill>
        <p:spPr>
          <a:xfrm>
            <a:off x="893445" y="1866265"/>
            <a:ext cx="4977130" cy="2362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523432" y="2942303"/>
            <a:ext cx="1761851" cy="842624"/>
          </a:xfrm>
          <a:prstGeom prst="rect">
            <a:avLst/>
          </a:prstGeom>
        </p:spPr>
      </p:pic>
      <p:sp>
        <p:nvSpPr>
          <p:cNvPr id="4" name="TextBox 3"/>
          <p:cNvSpPr txBox="1"/>
          <p:nvPr/>
        </p:nvSpPr>
        <p:spPr>
          <a:xfrm>
            <a:off x="478649" y="2680797"/>
            <a:ext cx="1852930" cy="229870"/>
          </a:xfrm>
          <a:prstGeom prst="rect">
            <a:avLst/>
          </a:prstGeom>
          <a:noFill/>
        </p:spPr>
        <p:txBody>
          <a:bodyPr wrap="none" rtlCol="0">
            <a:spAutoFit/>
          </a:bodyPr>
          <a:lstStyle/>
          <a:p>
            <a:pPr algn="ctr"/>
            <a:r>
              <a:rPr lang="en-US" sz="900" b="1" dirty="0">
                <a:solidFill>
                  <a:schemeClr val="tx1"/>
                </a:solidFill>
                <a:latin typeface="Arial" panose="020B0604020202020204" pitchFamily="34" charset="0"/>
                <a:ea typeface="Microsoft YaHei" panose="020B0503020204020204" pitchFamily="34" charset="-122"/>
                <a:cs typeface="Arial" panose="020B0604020202020204" pitchFamily="34" charset="0"/>
              </a:rPr>
              <a:t>WORKING SCHEDULE HOURS</a:t>
            </a:r>
          </a:p>
        </p:txBody>
      </p:sp>
      <p:pic>
        <p:nvPicPr>
          <p:cNvPr id="5" name="Picture 4"/>
          <p:cNvPicPr>
            <a:picLocks noChangeAspect="1"/>
          </p:cNvPicPr>
          <p:nvPr/>
        </p:nvPicPr>
        <p:blipFill>
          <a:blip r:embed="rId5"/>
          <a:stretch>
            <a:fillRect/>
          </a:stretch>
        </p:blipFill>
        <p:spPr>
          <a:xfrm>
            <a:off x="3403686" y="3379682"/>
            <a:ext cx="417834" cy="417834"/>
          </a:xfrm>
          <a:prstGeom prst="rect">
            <a:avLst/>
          </a:prstGeom>
        </p:spPr>
      </p:pic>
      <p:sp>
        <p:nvSpPr>
          <p:cNvPr id="6" name="Rectangle 5"/>
          <p:cNvSpPr/>
          <p:nvPr/>
        </p:nvSpPr>
        <p:spPr>
          <a:xfrm>
            <a:off x="2976071" y="2662318"/>
            <a:ext cx="1285103" cy="424804"/>
          </a:xfrm>
          <a:prstGeom prst="rect">
            <a:avLst/>
          </a:prstGeom>
          <a:solidFill>
            <a:srgbClr val="7AC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Microsoft YaHei" panose="020B0503020204020204" pitchFamily="34" charset="-122"/>
                <a:cs typeface="Arial" panose="020B0604020202020204" pitchFamily="34" charset="0"/>
              </a:rPr>
              <a:t>NORMAL HOURS</a:t>
            </a:r>
          </a:p>
        </p:txBody>
      </p:sp>
      <p:sp>
        <p:nvSpPr>
          <p:cNvPr id="8" name="TextBox 7"/>
          <p:cNvSpPr txBox="1"/>
          <p:nvPr/>
        </p:nvSpPr>
        <p:spPr>
          <a:xfrm>
            <a:off x="3260190" y="3102597"/>
            <a:ext cx="716864" cy="261610"/>
          </a:xfrm>
          <a:prstGeom prst="rect">
            <a:avLst/>
          </a:prstGeom>
          <a:noFill/>
        </p:spPr>
        <p:txBody>
          <a:bodyPr wrap="none" rtlCol="0">
            <a:spAutoFit/>
          </a:bodyPr>
          <a:lstStyle/>
          <a:p>
            <a:pPr algn="ctr"/>
            <a:r>
              <a:rPr lang="en-US" sz="11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8 hours</a:t>
            </a:r>
          </a:p>
        </p:txBody>
      </p:sp>
      <p:sp>
        <p:nvSpPr>
          <p:cNvPr id="9" name="TextBox 8"/>
          <p:cNvSpPr txBox="1"/>
          <p:nvPr/>
        </p:nvSpPr>
        <p:spPr>
          <a:xfrm>
            <a:off x="4637140" y="3151185"/>
            <a:ext cx="453970" cy="646331"/>
          </a:xfrm>
          <a:prstGeom prst="rect">
            <a:avLst/>
          </a:prstGeom>
          <a:noFill/>
        </p:spPr>
        <p:txBody>
          <a:bodyPr wrap="none" rtlCol="0">
            <a:spAutoFit/>
          </a:bodyPr>
          <a:lstStyle/>
          <a:p>
            <a:pPr algn="ctr"/>
            <a:r>
              <a:rPr lang="en-US" sz="3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t>
            </a:r>
          </a:p>
        </p:txBody>
      </p:sp>
      <p:sp>
        <p:nvSpPr>
          <p:cNvPr id="12" name="TextBox 11"/>
          <p:cNvSpPr txBox="1"/>
          <p:nvPr/>
        </p:nvSpPr>
        <p:spPr>
          <a:xfrm>
            <a:off x="5372269" y="3328157"/>
            <a:ext cx="1287532" cy="469359"/>
          </a:xfrm>
          <a:prstGeom prst="rect">
            <a:avLst/>
          </a:prstGeom>
          <a:noFill/>
        </p:spPr>
        <p:txBody>
          <a:bodyPr wrap="none" rtlCol="0">
            <a:spAutoFit/>
          </a:bodyPr>
          <a:lstStyle/>
          <a:p>
            <a:pPr algn="ctr"/>
            <a:r>
              <a:rPr lang="en-US" sz="14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2 hours</a:t>
            </a:r>
          </a:p>
          <a:p>
            <a:pPr algn="ctr"/>
            <a:r>
              <a:rPr lang="en-US" sz="105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(USD 10 per hour)</a:t>
            </a:r>
          </a:p>
        </p:txBody>
      </p:sp>
      <p:pic>
        <p:nvPicPr>
          <p:cNvPr id="17" name="Picture 16"/>
          <p:cNvPicPr>
            <a:picLocks noChangeAspect="1"/>
          </p:cNvPicPr>
          <p:nvPr/>
        </p:nvPicPr>
        <p:blipFill>
          <a:blip r:embed="rId6"/>
          <a:stretch>
            <a:fillRect/>
          </a:stretch>
        </p:blipFill>
        <p:spPr>
          <a:xfrm rot="16200000">
            <a:off x="9436318" y="3273615"/>
            <a:ext cx="382500" cy="180000"/>
          </a:xfrm>
          <a:prstGeom prst="rect">
            <a:avLst/>
          </a:prstGeom>
        </p:spPr>
      </p:pic>
      <p:sp>
        <p:nvSpPr>
          <p:cNvPr id="50" name="Rectangle 49"/>
          <p:cNvSpPr/>
          <p:nvPr/>
        </p:nvSpPr>
        <p:spPr>
          <a:xfrm>
            <a:off x="5373483" y="2658574"/>
            <a:ext cx="1285103" cy="424804"/>
          </a:xfrm>
          <a:prstGeom prst="rect">
            <a:avLst/>
          </a:prstGeom>
          <a:solidFill>
            <a:srgbClr val="7AC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Microsoft YaHei" panose="020B0503020204020204" pitchFamily="34" charset="-122"/>
                <a:cs typeface="Arial" panose="020B0604020202020204" pitchFamily="34" charset="0"/>
              </a:rPr>
              <a:t>OVERTIME 1</a:t>
            </a:r>
          </a:p>
        </p:txBody>
      </p:sp>
      <p:sp>
        <p:nvSpPr>
          <p:cNvPr id="51" name="TextBox 50"/>
          <p:cNvSpPr txBox="1"/>
          <p:nvPr/>
        </p:nvSpPr>
        <p:spPr>
          <a:xfrm>
            <a:off x="7059113" y="3151185"/>
            <a:ext cx="453970" cy="646331"/>
          </a:xfrm>
          <a:prstGeom prst="rect">
            <a:avLst/>
          </a:prstGeom>
          <a:noFill/>
        </p:spPr>
        <p:txBody>
          <a:bodyPr wrap="none" rtlCol="0">
            <a:spAutoFit/>
          </a:bodyPr>
          <a:lstStyle/>
          <a:p>
            <a:pPr algn="ctr"/>
            <a:r>
              <a:rPr lang="en-US" sz="3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t>
            </a:r>
          </a:p>
        </p:txBody>
      </p:sp>
      <p:sp>
        <p:nvSpPr>
          <p:cNvPr id="52" name="TextBox 51"/>
          <p:cNvSpPr txBox="1"/>
          <p:nvPr/>
        </p:nvSpPr>
        <p:spPr>
          <a:xfrm>
            <a:off x="7962556" y="3328157"/>
            <a:ext cx="950901" cy="307777"/>
          </a:xfrm>
          <a:prstGeom prst="rect">
            <a:avLst/>
          </a:prstGeom>
          <a:noFill/>
        </p:spPr>
        <p:txBody>
          <a:bodyPr wrap="none" rtlCol="0">
            <a:spAutoFit/>
          </a:bodyPr>
          <a:lstStyle/>
          <a:p>
            <a:pPr algn="ctr"/>
            <a:r>
              <a:rPr lang="en-US" sz="14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10 Hours</a:t>
            </a:r>
            <a:endParaRPr lang="en-US" sz="105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53" name="Rectangle 52"/>
          <p:cNvSpPr/>
          <p:nvPr/>
        </p:nvSpPr>
        <p:spPr>
          <a:xfrm>
            <a:off x="7795456" y="2658574"/>
            <a:ext cx="1285103" cy="424804"/>
          </a:xfrm>
          <a:prstGeom prst="rect">
            <a:avLst/>
          </a:prstGeom>
          <a:solidFill>
            <a:srgbClr val="7AC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Microsoft YaHei" panose="020B0503020204020204" pitchFamily="34" charset="-122"/>
                <a:cs typeface="Arial" panose="020B0604020202020204" pitchFamily="34" charset="0"/>
              </a:rPr>
              <a:t>TOTAL HOURS</a:t>
            </a:r>
          </a:p>
        </p:txBody>
      </p:sp>
      <p:sp>
        <p:nvSpPr>
          <p:cNvPr id="54" name="TextBox 53"/>
          <p:cNvSpPr txBox="1"/>
          <p:nvPr/>
        </p:nvSpPr>
        <p:spPr>
          <a:xfrm>
            <a:off x="9802231" y="2857152"/>
            <a:ext cx="1762022" cy="923330"/>
          </a:xfrm>
          <a:prstGeom prst="rect">
            <a:avLst/>
          </a:prstGeom>
          <a:noFill/>
        </p:spPr>
        <p:txBody>
          <a:bodyPr wrap="none" rtlCol="0">
            <a:spAutoFit/>
          </a:bodyPr>
          <a:lstStyle/>
          <a:p>
            <a:pPr algn="ctr"/>
            <a:r>
              <a:rPr lang="en-US" b="1" dirty="0">
                <a:latin typeface="Arial" panose="020B0604020202020204" pitchFamily="34" charset="0"/>
                <a:cs typeface="Arial" panose="020B0604020202020204" pitchFamily="34" charset="0"/>
              </a:rPr>
              <a:t>Salary per day</a:t>
            </a:r>
          </a:p>
          <a:p>
            <a:pPr algn="ctr"/>
            <a:r>
              <a:rPr lang="en-US" b="1" dirty="0">
                <a:latin typeface="Arial" panose="020B0604020202020204" pitchFamily="34" charset="0"/>
                <a:cs typeface="Arial" panose="020B0604020202020204" pitchFamily="34" charset="0"/>
              </a:rPr>
              <a:t>+</a:t>
            </a:r>
          </a:p>
          <a:p>
            <a:pPr algn="ctr"/>
            <a:r>
              <a:rPr lang="en-US" b="1" dirty="0">
                <a:latin typeface="Arial" panose="020B0604020202020204" pitchFamily="34" charset="0"/>
                <a:cs typeface="Arial" panose="020B0604020202020204" pitchFamily="34" charset="0"/>
              </a:rPr>
              <a:t>USD 20</a:t>
            </a:r>
          </a:p>
        </p:txBody>
      </p:sp>
      <p:pic>
        <p:nvPicPr>
          <p:cNvPr id="55" name="Picture 54"/>
          <p:cNvPicPr>
            <a:picLocks noChangeAspect="1"/>
          </p:cNvPicPr>
          <p:nvPr/>
        </p:nvPicPr>
        <p:blipFill>
          <a:blip r:embed="rId4"/>
          <a:stretch>
            <a:fillRect/>
          </a:stretch>
        </p:blipFill>
        <p:spPr>
          <a:xfrm>
            <a:off x="531742" y="5210263"/>
            <a:ext cx="1761851" cy="842624"/>
          </a:xfrm>
          <a:prstGeom prst="rect">
            <a:avLst/>
          </a:prstGeom>
        </p:spPr>
      </p:pic>
      <p:sp>
        <p:nvSpPr>
          <p:cNvPr id="56" name="TextBox 55"/>
          <p:cNvSpPr txBox="1"/>
          <p:nvPr/>
        </p:nvSpPr>
        <p:spPr>
          <a:xfrm>
            <a:off x="486959" y="4958282"/>
            <a:ext cx="1852930" cy="229870"/>
          </a:xfrm>
          <a:prstGeom prst="rect">
            <a:avLst/>
          </a:prstGeom>
          <a:noFill/>
        </p:spPr>
        <p:txBody>
          <a:bodyPr wrap="none" rtlCol="0">
            <a:spAutoFit/>
          </a:bodyPr>
          <a:lstStyle/>
          <a:p>
            <a:pPr algn="ctr"/>
            <a:r>
              <a:rPr lang="en-US" sz="900" b="1" dirty="0">
                <a:solidFill>
                  <a:schemeClr val="tx1"/>
                </a:solidFill>
                <a:latin typeface="Arial" panose="020B0604020202020204" pitchFamily="34" charset="0"/>
                <a:ea typeface="Microsoft YaHei" panose="020B0503020204020204" pitchFamily="34" charset="-122"/>
                <a:cs typeface="Arial" panose="020B0604020202020204" pitchFamily="34" charset="0"/>
              </a:rPr>
              <a:t>WORKING SCHEDULE HOURS</a:t>
            </a:r>
          </a:p>
        </p:txBody>
      </p:sp>
      <p:pic>
        <p:nvPicPr>
          <p:cNvPr id="57" name="Picture 56"/>
          <p:cNvPicPr>
            <a:picLocks noChangeAspect="1"/>
          </p:cNvPicPr>
          <p:nvPr/>
        </p:nvPicPr>
        <p:blipFill>
          <a:blip r:embed="rId5"/>
          <a:stretch>
            <a:fillRect/>
          </a:stretch>
        </p:blipFill>
        <p:spPr>
          <a:xfrm>
            <a:off x="3411996" y="5647642"/>
            <a:ext cx="417834" cy="417834"/>
          </a:xfrm>
          <a:prstGeom prst="rect">
            <a:avLst/>
          </a:prstGeom>
        </p:spPr>
      </p:pic>
      <p:sp>
        <p:nvSpPr>
          <p:cNvPr id="58" name="Rectangle 57"/>
          <p:cNvSpPr/>
          <p:nvPr/>
        </p:nvSpPr>
        <p:spPr>
          <a:xfrm>
            <a:off x="2984381" y="4930278"/>
            <a:ext cx="1285103" cy="424804"/>
          </a:xfrm>
          <a:prstGeom prst="rect">
            <a:avLst/>
          </a:prstGeom>
          <a:solidFill>
            <a:srgbClr val="7AC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Microsoft YaHei" panose="020B0503020204020204" pitchFamily="34" charset="-122"/>
                <a:cs typeface="Arial" panose="020B0604020202020204" pitchFamily="34" charset="0"/>
              </a:rPr>
              <a:t>NORMAL HOURS</a:t>
            </a:r>
          </a:p>
        </p:txBody>
      </p:sp>
      <p:sp>
        <p:nvSpPr>
          <p:cNvPr id="59" name="TextBox 58"/>
          <p:cNvSpPr txBox="1"/>
          <p:nvPr/>
        </p:nvSpPr>
        <p:spPr>
          <a:xfrm>
            <a:off x="3268500" y="5370557"/>
            <a:ext cx="716864" cy="261610"/>
          </a:xfrm>
          <a:prstGeom prst="rect">
            <a:avLst/>
          </a:prstGeom>
          <a:noFill/>
        </p:spPr>
        <p:txBody>
          <a:bodyPr wrap="none" rtlCol="0">
            <a:spAutoFit/>
          </a:bodyPr>
          <a:lstStyle/>
          <a:p>
            <a:pPr algn="ctr"/>
            <a:r>
              <a:rPr lang="en-US" sz="11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8 hours</a:t>
            </a:r>
          </a:p>
        </p:txBody>
      </p:sp>
      <p:sp>
        <p:nvSpPr>
          <p:cNvPr id="60" name="TextBox 59"/>
          <p:cNvSpPr txBox="1"/>
          <p:nvPr/>
        </p:nvSpPr>
        <p:spPr>
          <a:xfrm>
            <a:off x="4247827" y="5406556"/>
            <a:ext cx="453970" cy="646331"/>
          </a:xfrm>
          <a:prstGeom prst="rect">
            <a:avLst/>
          </a:prstGeom>
          <a:noFill/>
        </p:spPr>
        <p:txBody>
          <a:bodyPr wrap="none" rtlCol="0">
            <a:spAutoFit/>
          </a:bodyPr>
          <a:lstStyle/>
          <a:p>
            <a:pPr algn="ctr"/>
            <a:r>
              <a:rPr lang="en-US" sz="3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t>
            </a:r>
          </a:p>
        </p:txBody>
      </p:sp>
      <p:sp>
        <p:nvSpPr>
          <p:cNvPr id="61" name="TextBox 60"/>
          <p:cNvSpPr txBox="1"/>
          <p:nvPr/>
        </p:nvSpPr>
        <p:spPr>
          <a:xfrm>
            <a:off x="4682142" y="5596117"/>
            <a:ext cx="1287532" cy="469359"/>
          </a:xfrm>
          <a:prstGeom prst="rect">
            <a:avLst/>
          </a:prstGeom>
          <a:noFill/>
        </p:spPr>
        <p:txBody>
          <a:bodyPr wrap="none" rtlCol="0">
            <a:spAutoFit/>
          </a:bodyPr>
          <a:lstStyle/>
          <a:p>
            <a:pPr algn="ctr"/>
            <a:r>
              <a:rPr lang="en-US" sz="14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2 hours</a:t>
            </a:r>
          </a:p>
          <a:p>
            <a:pPr algn="ctr"/>
            <a:r>
              <a:rPr lang="en-US" sz="105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(USD 10 per hour)</a:t>
            </a:r>
          </a:p>
        </p:txBody>
      </p:sp>
      <p:pic>
        <p:nvPicPr>
          <p:cNvPr id="62" name="Picture 61"/>
          <p:cNvPicPr>
            <a:picLocks noChangeAspect="1"/>
          </p:cNvPicPr>
          <p:nvPr/>
        </p:nvPicPr>
        <p:blipFill>
          <a:blip r:embed="rId6"/>
          <a:stretch>
            <a:fillRect/>
          </a:stretch>
        </p:blipFill>
        <p:spPr>
          <a:xfrm rot="16200000">
            <a:off x="9444628" y="5541575"/>
            <a:ext cx="382500" cy="180000"/>
          </a:xfrm>
          <a:prstGeom prst="rect">
            <a:avLst/>
          </a:prstGeom>
        </p:spPr>
      </p:pic>
      <p:sp>
        <p:nvSpPr>
          <p:cNvPr id="64" name="Rectangle 63"/>
          <p:cNvSpPr/>
          <p:nvPr/>
        </p:nvSpPr>
        <p:spPr>
          <a:xfrm>
            <a:off x="4683356" y="4926534"/>
            <a:ext cx="1285103" cy="424804"/>
          </a:xfrm>
          <a:prstGeom prst="rect">
            <a:avLst/>
          </a:prstGeom>
          <a:solidFill>
            <a:srgbClr val="7AC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Microsoft YaHei" panose="020B0503020204020204" pitchFamily="34" charset="-122"/>
                <a:cs typeface="Arial" panose="020B0604020202020204" pitchFamily="34" charset="0"/>
              </a:rPr>
              <a:t>OVERTIME 1</a:t>
            </a:r>
          </a:p>
        </p:txBody>
      </p:sp>
      <p:sp>
        <p:nvSpPr>
          <p:cNvPr id="65" name="TextBox 64"/>
          <p:cNvSpPr txBox="1"/>
          <p:nvPr/>
        </p:nvSpPr>
        <p:spPr>
          <a:xfrm>
            <a:off x="7663905" y="5406556"/>
            <a:ext cx="453970" cy="646331"/>
          </a:xfrm>
          <a:prstGeom prst="rect">
            <a:avLst/>
          </a:prstGeom>
          <a:noFill/>
        </p:spPr>
        <p:txBody>
          <a:bodyPr wrap="none" rtlCol="0">
            <a:spAutoFit/>
          </a:bodyPr>
          <a:lstStyle/>
          <a:p>
            <a:pPr algn="ctr"/>
            <a:r>
              <a:rPr lang="en-US" sz="3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t>
            </a:r>
          </a:p>
        </p:txBody>
      </p:sp>
      <p:sp>
        <p:nvSpPr>
          <p:cNvPr id="66" name="TextBox 65"/>
          <p:cNvSpPr txBox="1"/>
          <p:nvPr/>
        </p:nvSpPr>
        <p:spPr>
          <a:xfrm>
            <a:off x="8263657" y="5596117"/>
            <a:ext cx="950901" cy="307777"/>
          </a:xfrm>
          <a:prstGeom prst="rect">
            <a:avLst/>
          </a:prstGeom>
          <a:noFill/>
        </p:spPr>
        <p:txBody>
          <a:bodyPr wrap="none" rtlCol="0">
            <a:spAutoFit/>
          </a:bodyPr>
          <a:lstStyle/>
          <a:p>
            <a:pPr algn="ctr"/>
            <a:r>
              <a:rPr lang="en-US" sz="14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12 Hours</a:t>
            </a:r>
            <a:endParaRPr lang="en-US" sz="105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67" name="Rectangle 66"/>
          <p:cNvSpPr/>
          <p:nvPr/>
        </p:nvSpPr>
        <p:spPr>
          <a:xfrm>
            <a:off x="8096557" y="4926534"/>
            <a:ext cx="1285103" cy="424804"/>
          </a:xfrm>
          <a:prstGeom prst="rect">
            <a:avLst/>
          </a:prstGeom>
          <a:solidFill>
            <a:srgbClr val="7AC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Microsoft YaHei" panose="020B0503020204020204" pitchFamily="34" charset="-122"/>
                <a:cs typeface="Arial" panose="020B0604020202020204" pitchFamily="34" charset="0"/>
              </a:rPr>
              <a:t>TOTAL HOURS</a:t>
            </a:r>
          </a:p>
        </p:txBody>
      </p:sp>
      <p:sp>
        <p:nvSpPr>
          <p:cNvPr id="68" name="TextBox 67"/>
          <p:cNvSpPr txBox="1"/>
          <p:nvPr/>
        </p:nvSpPr>
        <p:spPr>
          <a:xfrm>
            <a:off x="9811811" y="5093362"/>
            <a:ext cx="1762022" cy="923330"/>
          </a:xfrm>
          <a:prstGeom prst="rect">
            <a:avLst/>
          </a:prstGeom>
          <a:noFill/>
        </p:spPr>
        <p:txBody>
          <a:bodyPr wrap="none" rtlCol="0">
            <a:spAutoFit/>
          </a:bodyPr>
          <a:lstStyle/>
          <a:p>
            <a:pPr algn="ctr"/>
            <a:r>
              <a:rPr lang="en-US" b="1" dirty="0">
                <a:latin typeface="Arial" panose="020B0604020202020204" pitchFamily="34" charset="0"/>
                <a:cs typeface="Arial" panose="020B0604020202020204" pitchFamily="34" charset="0"/>
              </a:rPr>
              <a:t>Salary per day</a:t>
            </a:r>
          </a:p>
          <a:p>
            <a:pPr algn="ctr"/>
            <a:r>
              <a:rPr lang="en-US" b="1" dirty="0">
                <a:latin typeface="Arial" panose="020B0604020202020204" pitchFamily="34" charset="0"/>
                <a:cs typeface="Arial" panose="020B0604020202020204" pitchFamily="34" charset="0"/>
              </a:rPr>
              <a:t>+</a:t>
            </a:r>
          </a:p>
          <a:p>
            <a:pPr algn="ctr"/>
            <a:r>
              <a:rPr lang="en-US" b="1" dirty="0">
                <a:latin typeface="Arial" panose="020B0604020202020204" pitchFamily="34" charset="0"/>
                <a:cs typeface="Arial" panose="020B0604020202020204" pitchFamily="34" charset="0"/>
              </a:rPr>
              <a:t>USD 60</a:t>
            </a:r>
          </a:p>
        </p:txBody>
      </p:sp>
      <p:sp>
        <p:nvSpPr>
          <p:cNvPr id="69" name="TextBox 68"/>
          <p:cNvSpPr txBox="1"/>
          <p:nvPr/>
        </p:nvSpPr>
        <p:spPr>
          <a:xfrm>
            <a:off x="5945605" y="5370557"/>
            <a:ext cx="453970" cy="646331"/>
          </a:xfrm>
          <a:prstGeom prst="rect">
            <a:avLst/>
          </a:prstGeom>
          <a:noFill/>
        </p:spPr>
        <p:txBody>
          <a:bodyPr wrap="none" rtlCol="0">
            <a:spAutoFit/>
          </a:bodyPr>
          <a:lstStyle/>
          <a:p>
            <a:pPr algn="ctr"/>
            <a:r>
              <a:rPr lang="en-US" sz="3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t>
            </a:r>
          </a:p>
        </p:txBody>
      </p:sp>
      <p:sp>
        <p:nvSpPr>
          <p:cNvPr id="70" name="TextBox 69"/>
          <p:cNvSpPr txBox="1"/>
          <p:nvPr/>
        </p:nvSpPr>
        <p:spPr>
          <a:xfrm>
            <a:off x="6382332" y="5596117"/>
            <a:ext cx="1287532" cy="469359"/>
          </a:xfrm>
          <a:prstGeom prst="rect">
            <a:avLst/>
          </a:prstGeom>
          <a:noFill/>
        </p:spPr>
        <p:txBody>
          <a:bodyPr wrap="none" rtlCol="0">
            <a:spAutoFit/>
          </a:bodyPr>
          <a:lstStyle/>
          <a:p>
            <a:pPr algn="ctr"/>
            <a:r>
              <a:rPr lang="en-US" sz="14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2 hours</a:t>
            </a:r>
          </a:p>
          <a:p>
            <a:pPr algn="ctr"/>
            <a:r>
              <a:rPr lang="en-US" sz="105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(USD 20 per hour)</a:t>
            </a:r>
          </a:p>
        </p:txBody>
      </p:sp>
      <p:sp>
        <p:nvSpPr>
          <p:cNvPr id="71" name="Rectangle 70"/>
          <p:cNvSpPr/>
          <p:nvPr/>
        </p:nvSpPr>
        <p:spPr>
          <a:xfrm>
            <a:off x="6383545" y="4926534"/>
            <a:ext cx="1285103" cy="424804"/>
          </a:xfrm>
          <a:prstGeom prst="rect">
            <a:avLst/>
          </a:prstGeom>
          <a:solidFill>
            <a:srgbClr val="7AC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Microsoft YaHei" panose="020B0503020204020204" pitchFamily="34" charset="-122"/>
                <a:cs typeface="Arial" panose="020B0604020202020204" pitchFamily="34" charset="0"/>
              </a:rPr>
              <a:t>OVERTIME 2</a:t>
            </a:r>
          </a:p>
        </p:txBody>
      </p:sp>
      <p:grpSp>
        <p:nvGrpSpPr>
          <p:cNvPr id="2" name="Group 1"/>
          <p:cNvGrpSpPr/>
          <p:nvPr/>
        </p:nvGrpSpPr>
        <p:grpSpPr>
          <a:xfrm>
            <a:off x="0" y="160020"/>
            <a:ext cx="5520690" cy="668655"/>
            <a:chOff x="0" y="252"/>
            <a:chExt cx="8694" cy="1053"/>
          </a:xfrm>
        </p:grpSpPr>
        <p:sp>
          <p:nvSpPr>
            <p:cNvPr id="7" name="TextBox 1"/>
            <p:cNvSpPr txBox="1"/>
            <p:nvPr/>
          </p:nvSpPr>
          <p:spPr>
            <a:xfrm>
              <a:off x="2403" y="376"/>
              <a:ext cx="6291" cy="822"/>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Overtime Management</a:t>
              </a:r>
            </a:p>
          </p:txBody>
        </p:sp>
        <p:sp>
          <p:nvSpPr>
            <p:cNvPr id="42" name="TextBox 41"/>
            <p:cNvSpPr txBox="1"/>
            <p:nvPr/>
          </p:nvSpPr>
          <p:spPr>
            <a:xfrm>
              <a:off x="0" y="252"/>
              <a:ext cx="1901" cy="434"/>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10" name="Straight Connector 9"/>
            <p:cNvCxnSpPr/>
            <p:nvPr/>
          </p:nvCxnSpPr>
          <p:spPr>
            <a:xfrm>
              <a:off x="2152" y="270"/>
              <a:ext cx="0" cy="103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grpSp>
      <p:sp>
        <p:nvSpPr>
          <p:cNvPr id="11" name="Text Box 10"/>
          <p:cNvSpPr txBox="1"/>
          <p:nvPr/>
        </p:nvSpPr>
        <p:spPr>
          <a:xfrm>
            <a:off x="399415" y="2119630"/>
            <a:ext cx="4064000" cy="460375"/>
          </a:xfrm>
          <a:prstGeom prst="rect">
            <a:avLst/>
          </a:prstGeom>
          <a:noFill/>
        </p:spPr>
        <p:txBody>
          <a:bodyPr wrap="square" rtlCol="0">
            <a:spAutoFit/>
          </a:bodyPr>
          <a:lstStyle/>
          <a:p>
            <a:r>
              <a:rPr lang="en-US" sz="2400">
                <a:latin typeface="Arial" panose="020B0604020202020204" pitchFamily="34" charset="0"/>
                <a:cs typeface="Arial" panose="020B0604020202020204" pitchFamily="34" charset="0"/>
              </a:rPr>
              <a:t>Example 1</a:t>
            </a:r>
          </a:p>
        </p:txBody>
      </p:sp>
      <p:cxnSp>
        <p:nvCxnSpPr>
          <p:cNvPr id="13" name="Straight Connector 12"/>
          <p:cNvCxnSpPr/>
          <p:nvPr/>
        </p:nvCxnSpPr>
        <p:spPr>
          <a:xfrm>
            <a:off x="2113915" y="2352675"/>
            <a:ext cx="9544050" cy="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14" name="Text Box 13"/>
          <p:cNvSpPr txBox="1"/>
          <p:nvPr/>
        </p:nvSpPr>
        <p:spPr>
          <a:xfrm>
            <a:off x="408940" y="4370705"/>
            <a:ext cx="4064000" cy="460375"/>
          </a:xfrm>
          <a:prstGeom prst="rect">
            <a:avLst/>
          </a:prstGeom>
          <a:noFill/>
        </p:spPr>
        <p:txBody>
          <a:bodyPr wrap="square" rtlCol="0">
            <a:spAutoFit/>
          </a:bodyPr>
          <a:lstStyle/>
          <a:p>
            <a:r>
              <a:rPr lang="en-US" sz="2400">
                <a:latin typeface="Arial" panose="020B0604020202020204" pitchFamily="34" charset="0"/>
                <a:cs typeface="Arial" panose="020B0604020202020204" pitchFamily="34" charset="0"/>
              </a:rPr>
              <a:t>Example 2</a:t>
            </a:r>
          </a:p>
        </p:txBody>
      </p:sp>
      <p:cxnSp>
        <p:nvCxnSpPr>
          <p:cNvPr id="15" name="Straight Connector 14"/>
          <p:cNvCxnSpPr/>
          <p:nvPr/>
        </p:nvCxnSpPr>
        <p:spPr>
          <a:xfrm>
            <a:off x="2123440" y="4603750"/>
            <a:ext cx="9544050" cy="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16" name="Text Box 15"/>
          <p:cNvSpPr txBox="1"/>
          <p:nvPr/>
        </p:nvSpPr>
        <p:spPr>
          <a:xfrm>
            <a:off x="409575" y="1116965"/>
            <a:ext cx="11341735" cy="829945"/>
          </a:xfrm>
          <a:prstGeom prst="rect">
            <a:avLst/>
          </a:prstGeom>
          <a:noFill/>
        </p:spPr>
        <p:txBody>
          <a:bodyPr wrap="square" rtlCol="0">
            <a:spAutoFit/>
          </a:bodyPr>
          <a:lstStyle/>
          <a:p>
            <a:pPr algn="just"/>
            <a:r>
              <a:rPr lang="en-US" altLang="en-US" sz="1600">
                <a:latin typeface="Arial" panose="020B0604020202020204" pitchFamily="34" charset="0"/>
                <a:cs typeface="Arial" panose="020B0604020202020204" pitchFamily="34" charset="0"/>
              </a:rPr>
              <a:t>Overtime management automatically handles </a:t>
            </a:r>
            <a:r>
              <a:rPr lang="en-US" altLang="en-US" sz="1600" b="1">
                <a:latin typeface="Arial" panose="020B0604020202020204" pitchFamily="34" charset="0"/>
                <a:cs typeface="Arial" panose="020B0604020202020204" pitchFamily="34" charset="0"/>
              </a:rPr>
              <a:t>overtime calculation,</a:t>
            </a:r>
            <a:r>
              <a:rPr lang="en-US" altLang="en-US" sz="1600">
                <a:latin typeface="Arial" panose="020B0604020202020204" pitchFamily="34" charset="0"/>
                <a:cs typeface="Arial" panose="020B0604020202020204" pitchFamily="34" charset="0"/>
              </a:rPr>
              <a:t> provides </a:t>
            </a:r>
            <a:r>
              <a:rPr lang="en-US" altLang="en-US" sz="1600" b="1">
                <a:latin typeface="Arial" panose="020B0604020202020204" pitchFamily="34" charset="0"/>
                <a:cs typeface="Arial" panose="020B0604020202020204" pitchFamily="34" charset="0"/>
              </a:rPr>
              <a:t>real-time overtime status,</a:t>
            </a:r>
            <a:r>
              <a:rPr lang="en-US" altLang="en-US" sz="1600">
                <a:latin typeface="Arial" panose="020B0604020202020204" pitchFamily="34" charset="0"/>
                <a:cs typeface="Arial" panose="020B0604020202020204" pitchFamily="34" charset="0"/>
              </a:rPr>
              <a:t> and applies </a:t>
            </a:r>
            <a:r>
              <a:rPr lang="en-US" altLang="en-US" sz="1600" b="1">
                <a:latin typeface="Arial" panose="020B0604020202020204" pitchFamily="34" charset="0"/>
                <a:cs typeface="Arial" panose="020B0604020202020204" pitchFamily="34" charset="0"/>
              </a:rPr>
              <a:t>custom overtime rules</a:t>
            </a:r>
            <a:r>
              <a:rPr lang="en-US" altLang="en-US" sz="1600">
                <a:latin typeface="Arial" panose="020B0604020202020204" pitchFamily="34" charset="0"/>
                <a:cs typeface="Arial" panose="020B0604020202020204" pitchFamily="34" charset="0"/>
              </a:rPr>
              <a:t>. Managers can review hours through a simple approval workflow and access clear overtime cost visibility for better planning.</a:t>
            </a:r>
          </a:p>
        </p:txBody>
      </p:sp>
      <p:sp>
        <p:nvSpPr>
          <p:cNvPr id="18" name="Text Box 17">
            <a:hlinkClick r:id="rId7"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709930" y="1347470"/>
            <a:ext cx="10820400" cy="583565"/>
          </a:xfrm>
          <a:prstGeom prst="rect">
            <a:avLst/>
          </a:prstGeom>
          <a:noFill/>
        </p:spPr>
        <p:txBody>
          <a:bodyPr wrap="square" rtlCol="0">
            <a:spAutoFit/>
          </a:bodyPr>
          <a:lstStyle/>
          <a:p>
            <a:pPr indent="0" algn="just">
              <a:buFont typeface="Wingdings" panose="05000000000000000000" pitchFamily="2" charset="2"/>
              <a:buNone/>
            </a:pP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Employees can </a:t>
            </a:r>
            <a:r>
              <a:rPr lang="en-US" altLang="en-US" sz="1600" dirty="0">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apply for leave, manual punch, early leave, or training through </a:t>
            </a:r>
            <a:r>
              <a:rPr lang="en-US" altLang="en-US" sz="16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BioTime software</a:t>
            </a:r>
            <a:r>
              <a:rPr lang="en-US" altLang="en-US" sz="1600" dirty="0">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a:t>
            </a: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or </a:t>
            </a:r>
            <a:r>
              <a:rPr lang="en-US" altLang="en-US" sz="16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BioTime mobile application</a:t>
            </a: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which can be approved by Approvers who are set on hierarchal level.</a:t>
            </a:r>
          </a:p>
        </p:txBody>
      </p:sp>
      <p:pic>
        <p:nvPicPr>
          <p:cNvPr id="4" name="Picture 3"/>
          <p:cNvPicPr>
            <a:picLocks noChangeAspect="1"/>
          </p:cNvPicPr>
          <p:nvPr/>
        </p:nvPicPr>
        <p:blipFill rotWithShape="1">
          <a:blip r:embed="rId4"/>
          <a:srcRect b="15246"/>
          <a:stretch>
            <a:fillRect/>
          </a:stretch>
        </p:blipFill>
        <p:spPr>
          <a:xfrm>
            <a:off x="1833056" y="2857107"/>
            <a:ext cx="1144776" cy="2153839"/>
          </a:xfrm>
          <a:prstGeom prst="rect">
            <a:avLst/>
          </a:prstGeom>
        </p:spPr>
      </p:pic>
      <p:sp>
        <p:nvSpPr>
          <p:cNvPr id="5" name="TextBox 4"/>
          <p:cNvSpPr txBox="1"/>
          <p:nvPr/>
        </p:nvSpPr>
        <p:spPr>
          <a:xfrm>
            <a:off x="1020591" y="5194390"/>
            <a:ext cx="2769706" cy="521970"/>
          </a:xfrm>
          <a:prstGeom prst="rect">
            <a:avLst/>
          </a:prstGeom>
          <a:solidFill>
            <a:schemeClr val="tx1"/>
          </a:solidFill>
        </p:spPr>
        <p:txBody>
          <a:bodyPr wrap="square" rtlCol="0">
            <a:spAutoFit/>
          </a:bodyPr>
          <a:lstStyle/>
          <a:p>
            <a:pPr algn="ctr"/>
            <a:r>
              <a:rPr lang="en-US" sz="1400" dirty="0">
                <a:solidFill>
                  <a:schemeClr val="bg1"/>
                </a:solidFill>
                <a:latin typeface="Arial" panose="020B0604020202020204" pitchFamily="34" charset="0"/>
                <a:ea typeface="Microsoft YaHei" panose="020B0503020204020204" pitchFamily="34" charset="-122"/>
                <a:cs typeface="Arial" panose="020B0604020202020204" pitchFamily="34" charset="0"/>
              </a:rPr>
              <a:t>Employees apply for leave, manual punch, and training</a:t>
            </a:r>
          </a:p>
        </p:txBody>
      </p:sp>
      <p:pic>
        <p:nvPicPr>
          <p:cNvPr id="6" name="Picture 5"/>
          <p:cNvPicPr>
            <a:picLocks noChangeAspect="1"/>
          </p:cNvPicPr>
          <p:nvPr/>
        </p:nvPicPr>
        <p:blipFill>
          <a:blip r:embed="rId5"/>
          <a:stretch>
            <a:fillRect/>
          </a:stretch>
        </p:blipFill>
        <p:spPr>
          <a:xfrm>
            <a:off x="10035657" y="3027905"/>
            <a:ext cx="606451" cy="1716647"/>
          </a:xfrm>
          <a:prstGeom prst="rect">
            <a:avLst/>
          </a:prstGeom>
        </p:spPr>
      </p:pic>
      <p:sp>
        <p:nvSpPr>
          <p:cNvPr id="7" name="TextBox 6"/>
          <p:cNvSpPr txBox="1"/>
          <p:nvPr/>
        </p:nvSpPr>
        <p:spPr>
          <a:xfrm>
            <a:off x="5620854" y="4779448"/>
            <a:ext cx="889988" cy="307777"/>
          </a:xfrm>
          <a:prstGeom prst="rect">
            <a:avLst/>
          </a:prstGeom>
          <a:noFill/>
        </p:spPr>
        <p:txBody>
          <a:bodyPr wrap="none" rtlCol="0">
            <a:spAutoFit/>
          </a:bodyPr>
          <a:lstStyle/>
          <a:p>
            <a:pPr algn="ctr"/>
            <a:r>
              <a:rPr lang="en-US" sz="1400" dirty="0">
                <a:solidFill>
                  <a:schemeClr val="tx1">
                    <a:lumMod val="85000"/>
                    <a:lumOff val="15000"/>
                  </a:schemeClr>
                </a:solidFill>
                <a:latin typeface="Arial" panose="020B0604020202020204" pitchFamily="34" charset="0"/>
                <a:cs typeface="Arial" panose="020B0604020202020204" pitchFamily="34" charset="0"/>
              </a:rPr>
              <a:t>Manager</a:t>
            </a:r>
          </a:p>
        </p:txBody>
      </p:sp>
      <p:pic>
        <p:nvPicPr>
          <p:cNvPr id="8" name="Picture 7"/>
          <p:cNvPicPr>
            <a:picLocks noChangeAspect="1"/>
          </p:cNvPicPr>
          <p:nvPr/>
        </p:nvPicPr>
        <p:blipFill>
          <a:blip r:embed="rId6"/>
          <a:stretch>
            <a:fillRect/>
          </a:stretch>
        </p:blipFill>
        <p:spPr>
          <a:xfrm>
            <a:off x="7862349" y="3088151"/>
            <a:ext cx="574665" cy="1653914"/>
          </a:xfrm>
          <a:prstGeom prst="rect">
            <a:avLst/>
          </a:prstGeom>
        </p:spPr>
      </p:pic>
      <p:sp>
        <p:nvSpPr>
          <p:cNvPr id="9" name="TextBox 8"/>
          <p:cNvSpPr txBox="1"/>
          <p:nvPr/>
        </p:nvSpPr>
        <p:spPr>
          <a:xfrm>
            <a:off x="7405313" y="4779448"/>
            <a:ext cx="1457450" cy="307777"/>
          </a:xfrm>
          <a:prstGeom prst="rect">
            <a:avLst/>
          </a:prstGeom>
          <a:noFill/>
        </p:spPr>
        <p:txBody>
          <a:bodyPr wrap="none" rtlCol="0">
            <a:spAutoFit/>
          </a:bodyPr>
          <a:lstStyle/>
          <a:p>
            <a:pPr algn="ctr"/>
            <a:r>
              <a:rPr lang="en-US" sz="1400" dirty="0">
                <a:solidFill>
                  <a:schemeClr val="tx1">
                    <a:lumMod val="85000"/>
                    <a:lumOff val="15000"/>
                  </a:schemeClr>
                </a:solidFill>
                <a:latin typeface="Arial" panose="020B0604020202020204" pitchFamily="34" charset="0"/>
                <a:cs typeface="Arial" panose="020B0604020202020204" pitchFamily="34" charset="0"/>
              </a:rPr>
              <a:t>Senior Manager</a:t>
            </a:r>
          </a:p>
        </p:txBody>
      </p:sp>
      <p:pic>
        <p:nvPicPr>
          <p:cNvPr id="10" name="Picture 9"/>
          <p:cNvPicPr>
            <a:picLocks noChangeAspect="1"/>
          </p:cNvPicPr>
          <p:nvPr/>
        </p:nvPicPr>
        <p:blipFill>
          <a:blip r:embed="rId7"/>
          <a:stretch>
            <a:fillRect/>
          </a:stretch>
        </p:blipFill>
        <p:spPr>
          <a:xfrm>
            <a:off x="5810562" y="3125990"/>
            <a:ext cx="553121" cy="1616074"/>
          </a:xfrm>
          <a:prstGeom prst="rect">
            <a:avLst/>
          </a:prstGeom>
        </p:spPr>
      </p:pic>
      <p:sp>
        <p:nvSpPr>
          <p:cNvPr id="11" name="TextBox 10"/>
          <p:cNvSpPr txBox="1"/>
          <p:nvPr/>
        </p:nvSpPr>
        <p:spPr>
          <a:xfrm>
            <a:off x="9530607" y="4779448"/>
            <a:ext cx="1576073" cy="307777"/>
          </a:xfrm>
          <a:prstGeom prst="rect">
            <a:avLst/>
          </a:prstGeom>
          <a:noFill/>
        </p:spPr>
        <p:txBody>
          <a:bodyPr wrap="none" rtlCol="0">
            <a:spAutoFit/>
          </a:bodyPr>
          <a:lstStyle/>
          <a:p>
            <a:pPr algn="ctr"/>
            <a:r>
              <a:rPr lang="en-US" sz="1400" dirty="0">
                <a:solidFill>
                  <a:schemeClr val="tx1">
                    <a:lumMod val="85000"/>
                    <a:lumOff val="15000"/>
                  </a:schemeClr>
                </a:solidFill>
                <a:latin typeface="Arial" panose="020B0604020202020204" pitchFamily="34" charset="0"/>
                <a:cs typeface="Arial" panose="020B0604020202020204" pitchFamily="34" charset="0"/>
              </a:rPr>
              <a:t>General Manager</a:t>
            </a:r>
          </a:p>
        </p:txBody>
      </p:sp>
      <p:cxnSp>
        <p:nvCxnSpPr>
          <p:cNvPr id="12" name="Straight Arrow Connector 11"/>
          <p:cNvCxnSpPr/>
          <p:nvPr/>
        </p:nvCxnSpPr>
        <p:spPr>
          <a:xfrm>
            <a:off x="6363683" y="3910467"/>
            <a:ext cx="1359243" cy="0"/>
          </a:xfrm>
          <a:prstGeom prst="straightConnector1">
            <a:avLst/>
          </a:prstGeom>
          <a:ln w="12700">
            <a:solidFill>
              <a:srgbClr val="7AC143"/>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534453" y="3934026"/>
            <a:ext cx="1359243" cy="0"/>
          </a:xfrm>
          <a:prstGeom prst="straightConnector1">
            <a:avLst/>
          </a:prstGeom>
          <a:ln w="12700">
            <a:solidFill>
              <a:srgbClr val="7AC143"/>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21120088">
            <a:off x="9377453" y="2769530"/>
            <a:ext cx="1503938" cy="261610"/>
          </a:xfrm>
          <a:prstGeom prst="rect">
            <a:avLst/>
          </a:prstGeom>
          <a:solidFill>
            <a:srgbClr val="7AC143"/>
          </a:solidFill>
        </p:spPr>
        <p:txBody>
          <a:bodyPr wrap="none" rtlCol="0">
            <a:spAutoFit/>
          </a:bodyPr>
          <a:lstStyle/>
          <a:p>
            <a:r>
              <a:rPr lang="en-US" sz="1100" b="1" dirty="0">
                <a:solidFill>
                  <a:schemeClr val="bg1"/>
                </a:solidFill>
                <a:latin typeface="Arial" panose="020B0604020202020204" pitchFamily="34" charset="0"/>
                <a:cs typeface="Arial" panose="020B0604020202020204" pitchFamily="34" charset="0"/>
              </a:rPr>
              <a:t>  FINAL APPROVAL</a:t>
            </a:r>
          </a:p>
        </p:txBody>
      </p:sp>
      <p:sp>
        <p:nvSpPr>
          <p:cNvPr id="15" name="Chevron 14"/>
          <p:cNvSpPr/>
          <p:nvPr/>
        </p:nvSpPr>
        <p:spPr>
          <a:xfrm>
            <a:off x="4006362" y="3710681"/>
            <a:ext cx="370703" cy="494270"/>
          </a:xfrm>
          <a:prstGeom prst="chevron">
            <a:avLst/>
          </a:prstGeom>
          <a:solidFill>
            <a:srgbClr val="7AC14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6" name="Chevron 15"/>
          <p:cNvSpPr/>
          <p:nvPr/>
        </p:nvSpPr>
        <p:spPr>
          <a:xfrm>
            <a:off x="4261291" y="3710681"/>
            <a:ext cx="370703" cy="494270"/>
          </a:xfrm>
          <a:prstGeom prst="chevron">
            <a:avLst/>
          </a:prstGeom>
          <a:solidFill>
            <a:srgbClr val="7AC144">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7" name="Chevron 16"/>
          <p:cNvSpPr/>
          <p:nvPr/>
        </p:nvSpPr>
        <p:spPr>
          <a:xfrm>
            <a:off x="4516220" y="3710681"/>
            <a:ext cx="370703" cy="494270"/>
          </a:xfrm>
          <a:prstGeom prst="chevron">
            <a:avLst/>
          </a:prstGeom>
          <a:solidFill>
            <a:srgbClr val="7AC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8" name="TextBox 17"/>
          <p:cNvSpPr txBox="1"/>
          <p:nvPr/>
        </p:nvSpPr>
        <p:spPr>
          <a:xfrm>
            <a:off x="6202196" y="5194390"/>
            <a:ext cx="4225095" cy="521970"/>
          </a:xfrm>
          <a:prstGeom prst="rect">
            <a:avLst/>
          </a:prstGeom>
          <a:solidFill>
            <a:schemeClr val="tx1"/>
          </a:solidFill>
        </p:spPr>
        <p:txBody>
          <a:bodyPr wrap="square" rtlCol="0">
            <a:spAutoFit/>
          </a:bodyPr>
          <a:lstStyle/>
          <a:p>
            <a:pPr algn="ctr"/>
            <a:r>
              <a:rPr lang="en-US" sz="1400" dirty="0">
                <a:solidFill>
                  <a:schemeClr val="bg1"/>
                </a:solidFill>
                <a:latin typeface="Arial" panose="020B0604020202020204" pitchFamily="34" charset="0"/>
                <a:ea typeface="Microsoft YaHei" panose="020B0503020204020204" pitchFamily="34" charset="-122"/>
                <a:cs typeface="Arial" panose="020B0604020202020204" pitchFamily="34" charset="0"/>
              </a:rPr>
              <a:t>Requests will go through approval by the approvers.</a:t>
            </a:r>
          </a:p>
        </p:txBody>
      </p:sp>
      <p:sp>
        <p:nvSpPr>
          <p:cNvPr id="20" name="Rectangle 19"/>
          <p:cNvSpPr/>
          <p:nvPr/>
        </p:nvSpPr>
        <p:spPr>
          <a:xfrm>
            <a:off x="709930" y="2366010"/>
            <a:ext cx="10820400" cy="3724910"/>
          </a:xfrm>
          <a:prstGeom prst="rect">
            <a:avLst/>
          </a:prstGeom>
          <a:noFill/>
          <a:ln w="19050">
            <a:solidFill>
              <a:srgbClr val="7AC143"/>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21" name="Group 20"/>
          <p:cNvGrpSpPr/>
          <p:nvPr/>
        </p:nvGrpSpPr>
        <p:grpSpPr>
          <a:xfrm>
            <a:off x="0" y="160020"/>
            <a:ext cx="6764655" cy="668020"/>
            <a:chOff x="0" y="252"/>
            <a:chExt cx="10653" cy="1052"/>
          </a:xfrm>
        </p:grpSpPr>
        <p:sp>
          <p:nvSpPr>
            <p:cNvPr id="2" name="TextBox 1"/>
            <p:cNvSpPr txBox="1"/>
            <p:nvPr/>
          </p:nvSpPr>
          <p:spPr>
            <a:xfrm>
              <a:off x="2403" y="376"/>
              <a:ext cx="8251" cy="822"/>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Multi-level Approval Workflow</a:t>
              </a:r>
            </a:p>
          </p:txBody>
        </p:sp>
        <p:sp>
          <p:nvSpPr>
            <p:cNvPr id="42" name="TextBox 41"/>
            <p:cNvSpPr txBox="1"/>
            <p:nvPr/>
          </p:nvSpPr>
          <p:spPr>
            <a:xfrm>
              <a:off x="0" y="252"/>
              <a:ext cx="1901" cy="434"/>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19" name="Straight Connector 18"/>
            <p:cNvCxnSpPr/>
            <p:nvPr/>
          </p:nvCxnSpPr>
          <p:spPr>
            <a:xfrm>
              <a:off x="2152" y="270"/>
              <a:ext cx="0" cy="103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grpSp>
      <p:sp>
        <p:nvSpPr>
          <p:cNvPr id="27" name="Text Box 26">
            <a:hlinkClick r:id="rId8"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506095" y="1267460"/>
            <a:ext cx="10852785" cy="645160"/>
          </a:xfrm>
          <a:prstGeom prst="rect">
            <a:avLst/>
          </a:prstGeom>
          <a:noFill/>
        </p:spPr>
        <p:txBody>
          <a:bodyPr wrap="square" rtlCol="0">
            <a:spAutoFit/>
          </a:bodyPr>
          <a:lstStyle/>
          <a:p>
            <a:pPr indent="0" algn="just">
              <a:buFont typeface="Wingdings" panose="05000000000000000000" pitchFamily="2" charset="2"/>
              <a:buNone/>
            </a:pPr>
            <a:r>
              <a:rPr lang="en-US" altLang="en-US" sz="16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The </a:t>
            </a:r>
            <a:r>
              <a:rPr lang="en-US" altLang="en-US" sz="20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Bio photo</a:t>
            </a: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function allows users to register their face and other credentials directly from a mobile device, providing fast and convenient mobile enrollment.</a:t>
            </a:r>
            <a:endParaRPr lang="zh-CN"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endParaRPr>
          </a:p>
        </p:txBody>
      </p:sp>
      <p:sp>
        <p:nvSpPr>
          <p:cNvPr id="5" name="TextBox 4"/>
          <p:cNvSpPr txBox="1"/>
          <p:nvPr/>
        </p:nvSpPr>
        <p:spPr>
          <a:xfrm>
            <a:off x="855257" y="4877939"/>
            <a:ext cx="2578057" cy="523220"/>
          </a:xfrm>
          <a:prstGeom prst="rect">
            <a:avLst/>
          </a:prstGeom>
          <a:noFill/>
        </p:spPr>
        <p:txBody>
          <a:bodyPr wrap="square" rtlCol="0">
            <a:spAutoFit/>
          </a:bodyPr>
          <a:lstStyle/>
          <a:p>
            <a:pPr algn="ctr"/>
            <a:r>
              <a:rPr lang="en-US" sz="1400" dirty="0">
                <a:latin typeface="Arial" panose="020B0604020202020204" pitchFamily="34" charset="0"/>
                <a:ea typeface="Microsoft YaHei" panose="020B0503020204020204" pitchFamily="34" charset="-122"/>
                <a:cs typeface="Arial" panose="020B0604020202020204" pitchFamily="34" charset="0"/>
              </a:rPr>
              <a:t>Scan the QR code to access the registration process.</a:t>
            </a:r>
          </a:p>
        </p:txBody>
      </p:sp>
      <p:sp>
        <p:nvSpPr>
          <p:cNvPr id="6" name="TextBox 5"/>
          <p:cNvSpPr txBox="1"/>
          <p:nvPr/>
        </p:nvSpPr>
        <p:spPr>
          <a:xfrm>
            <a:off x="4669777" y="4877939"/>
            <a:ext cx="2557805" cy="523220"/>
          </a:xfrm>
          <a:prstGeom prst="rect">
            <a:avLst/>
          </a:prstGeom>
          <a:noFill/>
        </p:spPr>
        <p:txBody>
          <a:bodyPr wrap="square" rtlCol="0">
            <a:spAutoFit/>
          </a:bodyPr>
          <a:lstStyle/>
          <a:p>
            <a:pPr algn="ctr"/>
            <a:r>
              <a:rPr lang="en-US" sz="1400" dirty="0">
                <a:latin typeface="Arial" panose="020B0604020202020204" pitchFamily="34" charset="0"/>
                <a:ea typeface="Microsoft YaHei" panose="020B0503020204020204" pitchFamily="34" charset="-122"/>
                <a:cs typeface="Arial" panose="020B0604020202020204" pitchFamily="34" charset="0"/>
              </a:rPr>
              <a:t>Register your face using your mobile phone.</a:t>
            </a:r>
          </a:p>
        </p:txBody>
      </p:sp>
      <p:sp>
        <p:nvSpPr>
          <p:cNvPr id="7" name="TextBox 6"/>
          <p:cNvSpPr txBox="1"/>
          <p:nvPr/>
        </p:nvSpPr>
        <p:spPr>
          <a:xfrm>
            <a:off x="8762563" y="4877939"/>
            <a:ext cx="1919815" cy="523220"/>
          </a:xfrm>
          <a:prstGeom prst="rect">
            <a:avLst/>
          </a:prstGeom>
          <a:noFill/>
        </p:spPr>
        <p:txBody>
          <a:bodyPr wrap="square" rtlCol="0">
            <a:spAutoFit/>
          </a:bodyPr>
          <a:lstStyle/>
          <a:p>
            <a:pPr algn="ctr"/>
            <a:r>
              <a:rPr lang="en-US" sz="1400" dirty="0">
                <a:latin typeface="Arial" panose="020B0604020202020204" pitchFamily="34" charset="0"/>
                <a:ea typeface="Microsoft YaHei" panose="020B0503020204020204" pitchFamily="34" charset="-122"/>
                <a:cs typeface="Arial" panose="020B0604020202020204" pitchFamily="34" charset="0"/>
              </a:rPr>
              <a:t>Enter the perimeter by verifying your face.</a:t>
            </a:r>
          </a:p>
        </p:txBody>
      </p:sp>
      <p:grpSp>
        <p:nvGrpSpPr>
          <p:cNvPr id="9" name="Group 8"/>
          <p:cNvGrpSpPr/>
          <p:nvPr/>
        </p:nvGrpSpPr>
        <p:grpSpPr>
          <a:xfrm>
            <a:off x="3789303" y="3427752"/>
            <a:ext cx="880561" cy="494270"/>
            <a:chOff x="3446320" y="3632887"/>
            <a:chExt cx="880561" cy="494270"/>
          </a:xfrm>
        </p:grpSpPr>
        <p:sp>
          <p:nvSpPr>
            <p:cNvPr id="10" name="Chevron 9"/>
            <p:cNvSpPr/>
            <p:nvPr/>
          </p:nvSpPr>
          <p:spPr>
            <a:xfrm>
              <a:off x="3446320" y="3632887"/>
              <a:ext cx="370703" cy="494270"/>
            </a:xfrm>
            <a:prstGeom prst="chevron">
              <a:avLst/>
            </a:prstGeom>
            <a:solidFill>
              <a:srgbClr val="7AC14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1" name="Chevron 10"/>
            <p:cNvSpPr/>
            <p:nvPr/>
          </p:nvSpPr>
          <p:spPr>
            <a:xfrm>
              <a:off x="3701249" y="3632887"/>
              <a:ext cx="370703" cy="494270"/>
            </a:xfrm>
            <a:prstGeom prst="chevron">
              <a:avLst/>
            </a:prstGeom>
            <a:solidFill>
              <a:srgbClr val="7AC144">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2" name="Chevron 11"/>
            <p:cNvSpPr/>
            <p:nvPr/>
          </p:nvSpPr>
          <p:spPr>
            <a:xfrm>
              <a:off x="3956178" y="3632887"/>
              <a:ext cx="370703" cy="494270"/>
            </a:xfrm>
            <a:prstGeom prst="chevron">
              <a:avLst/>
            </a:prstGeom>
            <a:solidFill>
              <a:srgbClr val="7AC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nvGrpSpPr>
          <p:cNvPr id="13" name="Group 12"/>
          <p:cNvGrpSpPr/>
          <p:nvPr/>
        </p:nvGrpSpPr>
        <p:grpSpPr>
          <a:xfrm>
            <a:off x="7274927" y="3427752"/>
            <a:ext cx="880561" cy="494270"/>
            <a:chOff x="3446320" y="3632887"/>
            <a:chExt cx="880561" cy="494270"/>
          </a:xfrm>
        </p:grpSpPr>
        <p:sp>
          <p:nvSpPr>
            <p:cNvPr id="14" name="Chevron 13"/>
            <p:cNvSpPr/>
            <p:nvPr/>
          </p:nvSpPr>
          <p:spPr>
            <a:xfrm>
              <a:off x="3446320" y="3632887"/>
              <a:ext cx="370703" cy="494270"/>
            </a:xfrm>
            <a:prstGeom prst="chevron">
              <a:avLst/>
            </a:prstGeom>
            <a:solidFill>
              <a:srgbClr val="7AC14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5" name="Chevron 14"/>
            <p:cNvSpPr/>
            <p:nvPr/>
          </p:nvSpPr>
          <p:spPr>
            <a:xfrm>
              <a:off x="3701249" y="3632887"/>
              <a:ext cx="370703" cy="494270"/>
            </a:xfrm>
            <a:prstGeom prst="chevron">
              <a:avLst/>
            </a:prstGeom>
            <a:solidFill>
              <a:srgbClr val="7AC144">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6" name="Chevron 15"/>
            <p:cNvSpPr/>
            <p:nvPr/>
          </p:nvSpPr>
          <p:spPr>
            <a:xfrm>
              <a:off x="3956178" y="3632887"/>
              <a:ext cx="370703" cy="494270"/>
            </a:xfrm>
            <a:prstGeom prst="chevron">
              <a:avLst/>
            </a:prstGeom>
            <a:solidFill>
              <a:srgbClr val="7AC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sp>
        <p:nvSpPr>
          <p:cNvPr id="17" name="TextBox 16"/>
          <p:cNvSpPr txBox="1"/>
          <p:nvPr/>
        </p:nvSpPr>
        <p:spPr>
          <a:xfrm>
            <a:off x="538357" y="5636775"/>
            <a:ext cx="8156429" cy="321945"/>
          </a:xfrm>
          <a:prstGeom prst="rect">
            <a:avLst/>
          </a:prstGeom>
          <a:noFill/>
        </p:spPr>
        <p:txBody>
          <a:bodyPr wrap="square" rtlCol="0">
            <a:spAutoFit/>
          </a:bodyPr>
          <a:lstStyle/>
          <a:p>
            <a:r>
              <a:rPr lang="en-US" sz="1500" dirty="0">
                <a:solidFill>
                  <a:srgbClr val="FF0000"/>
                </a:solidFill>
                <a:latin typeface="Arial" panose="020B0604020202020204" pitchFamily="34" charset="0"/>
                <a:ea typeface="Microsoft YaHei" panose="020B0503020204020204" pitchFamily="34" charset="-122"/>
                <a:cs typeface="Arial" panose="020B0604020202020204" pitchFamily="34" charset="0"/>
              </a:rPr>
              <a:t>Note: Bio Photo function works only with visible light facial terminals.</a:t>
            </a: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3249" y="2565276"/>
            <a:ext cx="2229192" cy="2146190"/>
          </a:xfrm>
          <a:prstGeom prst="rect">
            <a:avLst/>
          </a:prstGeom>
        </p:spPr>
      </p:pic>
      <p:sp>
        <p:nvSpPr>
          <p:cNvPr id="19" name="Rectangle 18"/>
          <p:cNvSpPr/>
          <p:nvPr/>
        </p:nvSpPr>
        <p:spPr>
          <a:xfrm>
            <a:off x="538480" y="2153920"/>
            <a:ext cx="10820400" cy="3383280"/>
          </a:xfrm>
          <a:prstGeom prst="rect">
            <a:avLst/>
          </a:prstGeom>
          <a:noFill/>
          <a:ln>
            <a:solidFill>
              <a:srgbClr val="7AC143"/>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91394" y="2351405"/>
            <a:ext cx="2380288" cy="2329049"/>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36543" y="2390869"/>
            <a:ext cx="1299009" cy="2428932"/>
          </a:xfrm>
          <a:prstGeom prst="rect">
            <a:avLst/>
          </a:prstGeom>
        </p:spPr>
      </p:pic>
      <p:grpSp>
        <p:nvGrpSpPr>
          <p:cNvPr id="2" name="Group 1"/>
          <p:cNvGrpSpPr/>
          <p:nvPr/>
        </p:nvGrpSpPr>
        <p:grpSpPr>
          <a:xfrm>
            <a:off x="0" y="160020"/>
            <a:ext cx="7159625" cy="668655"/>
            <a:chOff x="0" y="252"/>
            <a:chExt cx="11275" cy="1053"/>
          </a:xfrm>
        </p:grpSpPr>
        <p:sp>
          <p:nvSpPr>
            <p:cNvPr id="4" name="TextBox 1"/>
            <p:cNvSpPr txBox="1"/>
            <p:nvPr/>
          </p:nvSpPr>
          <p:spPr>
            <a:xfrm>
              <a:off x="2403" y="376"/>
              <a:ext cx="8872" cy="822"/>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Bio Photo Registration Function</a:t>
              </a:r>
            </a:p>
          </p:txBody>
        </p:sp>
        <p:sp>
          <p:nvSpPr>
            <p:cNvPr id="42" name="TextBox 41"/>
            <p:cNvSpPr txBox="1"/>
            <p:nvPr/>
          </p:nvSpPr>
          <p:spPr>
            <a:xfrm>
              <a:off x="0" y="252"/>
              <a:ext cx="1901" cy="434"/>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8" name="Straight Connector 7"/>
            <p:cNvCxnSpPr/>
            <p:nvPr/>
          </p:nvCxnSpPr>
          <p:spPr>
            <a:xfrm>
              <a:off x="2152" y="270"/>
              <a:ext cx="0" cy="103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grpSp>
      <p:sp>
        <p:nvSpPr>
          <p:cNvPr id="22" name="Text Box 21">
            <a:hlinkClick r:id="rId7"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0" name="Right Triangle 29"/>
          <p:cNvSpPr/>
          <p:nvPr/>
        </p:nvSpPr>
        <p:spPr>
          <a:xfrm>
            <a:off x="0" y="1967230"/>
            <a:ext cx="4792345" cy="4890770"/>
          </a:xfrm>
          <a:prstGeom prst="rtTriangle">
            <a:avLst/>
          </a:prstGeom>
          <a:solidFill>
            <a:srgbClr val="7AC14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 name="TextBox 2"/>
          <p:cNvSpPr txBox="1"/>
          <p:nvPr/>
        </p:nvSpPr>
        <p:spPr>
          <a:xfrm>
            <a:off x="8493125" y="1581150"/>
            <a:ext cx="3133725" cy="1846580"/>
          </a:xfrm>
          <a:prstGeom prst="rect">
            <a:avLst/>
          </a:prstGeom>
          <a:noFill/>
        </p:spPr>
        <p:txBody>
          <a:bodyPr wrap="square" lIns="0" tIns="0" rIns="0" bIns="0" rtlCol="0">
            <a:spAutoFit/>
          </a:bodyPr>
          <a:lstStyle/>
          <a:p>
            <a:pPr algn="just">
              <a:lnSpc>
                <a:spcPts val="2400"/>
              </a:lnSpc>
            </a:pPr>
            <a:r>
              <a:rPr lang="en-US" altLang="en-US" sz="1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Access login</a:t>
            </a: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is provided for each employee, allowing them to manage their attendance, payroll, visitor settings, and meeting settings directly through their own account.</a:t>
            </a:r>
          </a:p>
        </p:txBody>
      </p:sp>
      <p:sp>
        <p:nvSpPr>
          <p:cNvPr id="8" name="TextBox 7"/>
          <p:cNvSpPr txBox="1"/>
          <p:nvPr/>
        </p:nvSpPr>
        <p:spPr>
          <a:xfrm>
            <a:off x="7187522" y="4061323"/>
            <a:ext cx="4441784" cy="1230630"/>
          </a:xfrm>
          <a:prstGeom prst="rect">
            <a:avLst/>
          </a:prstGeom>
          <a:noFill/>
        </p:spPr>
        <p:txBody>
          <a:bodyPr wrap="square" lIns="0" tIns="0" rIns="0" bIns="0" rtlCol="0">
            <a:spAutoFit/>
          </a:bodyPr>
          <a:lstStyle/>
          <a:p>
            <a:pPr algn="just">
              <a:lnSpc>
                <a:spcPts val="2400"/>
              </a:lnSpc>
            </a:pP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Employees can also </a:t>
            </a:r>
            <a:r>
              <a:rPr lang="en-US" altLang="en-US" sz="1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apply for leave, training, manual punch, overtime, and schedule changes</a:t>
            </a: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a:t>
            </a:r>
            <a:r>
              <a:rPr lang="en-US" altLang="en-US" sz="16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online,</a:t>
            </a: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with all requests routed to the manager or admin for approval.</a:t>
            </a:r>
          </a:p>
        </p:txBody>
      </p:sp>
      <p:grpSp>
        <p:nvGrpSpPr>
          <p:cNvPr id="2" name="Group 1"/>
          <p:cNvGrpSpPr/>
          <p:nvPr/>
        </p:nvGrpSpPr>
        <p:grpSpPr>
          <a:xfrm>
            <a:off x="0" y="160020"/>
            <a:ext cx="6707505" cy="668655"/>
            <a:chOff x="0" y="252"/>
            <a:chExt cx="10563" cy="1053"/>
          </a:xfrm>
        </p:grpSpPr>
        <p:sp>
          <p:nvSpPr>
            <p:cNvPr id="7" name="TextBox 1"/>
            <p:cNvSpPr txBox="1"/>
            <p:nvPr/>
          </p:nvSpPr>
          <p:spPr>
            <a:xfrm>
              <a:off x="2403" y="376"/>
              <a:ext cx="8160" cy="822"/>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Employee Self-Service Log-in</a:t>
              </a:r>
            </a:p>
          </p:txBody>
        </p:sp>
        <p:sp>
          <p:nvSpPr>
            <p:cNvPr id="42" name="TextBox 41"/>
            <p:cNvSpPr txBox="1"/>
            <p:nvPr/>
          </p:nvSpPr>
          <p:spPr>
            <a:xfrm>
              <a:off x="0" y="252"/>
              <a:ext cx="1901" cy="434"/>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10" name="Straight Connector 9"/>
            <p:cNvCxnSpPr/>
            <p:nvPr/>
          </p:nvCxnSpPr>
          <p:spPr>
            <a:xfrm>
              <a:off x="2152" y="270"/>
              <a:ext cx="0" cy="103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grpSp>
      <p:sp>
        <p:nvSpPr>
          <p:cNvPr id="25" name="Isosceles Triangle 24"/>
          <p:cNvSpPr/>
          <p:nvPr/>
        </p:nvSpPr>
        <p:spPr>
          <a:xfrm rot="5400000">
            <a:off x="8109597" y="1685835"/>
            <a:ext cx="219785" cy="18947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 name="Isosceles Triangle 13"/>
          <p:cNvSpPr/>
          <p:nvPr/>
        </p:nvSpPr>
        <p:spPr>
          <a:xfrm rot="5400000">
            <a:off x="6788797" y="4165510"/>
            <a:ext cx="219785" cy="189470"/>
          </a:xfrm>
          <a:prstGeom prst="triangle">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7" name="Text Box 26">
            <a:hlinkClick r:id="rId4"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grpSp>
        <p:nvGrpSpPr>
          <p:cNvPr id="16" name="Group 15"/>
          <p:cNvGrpSpPr/>
          <p:nvPr/>
        </p:nvGrpSpPr>
        <p:grpSpPr>
          <a:xfrm>
            <a:off x="535940" y="2032000"/>
            <a:ext cx="6779260" cy="4000500"/>
            <a:chOff x="844" y="3200"/>
            <a:chExt cx="10676" cy="6300"/>
          </a:xfrm>
        </p:grpSpPr>
        <p:pic>
          <p:nvPicPr>
            <p:cNvPr id="5" name="Picture 4"/>
            <p:cNvPicPr>
              <a:picLocks noChangeAspect="1"/>
            </p:cNvPicPr>
            <p:nvPr/>
          </p:nvPicPr>
          <p:blipFill rotWithShape="1">
            <a:blip r:embed="rId5" cstate="screen"/>
            <a:srcRect l="6544" t="6352" r="7268" b="7566"/>
            <a:stretch>
              <a:fillRect/>
            </a:stretch>
          </p:blipFill>
          <p:spPr>
            <a:xfrm>
              <a:off x="844" y="3200"/>
              <a:ext cx="10677" cy="6300"/>
            </a:xfrm>
            <a:prstGeom prst="rect">
              <a:avLst/>
            </a:prstGeom>
          </p:spPr>
        </p:pic>
        <p:pic>
          <p:nvPicPr>
            <p:cNvPr id="15" name="Picture 14"/>
            <p:cNvPicPr>
              <a:picLocks noChangeAspect="1"/>
            </p:cNvPicPr>
            <p:nvPr/>
          </p:nvPicPr>
          <p:blipFill>
            <a:blip r:embed="rId6"/>
            <a:stretch>
              <a:fillRect/>
            </a:stretch>
          </p:blipFill>
          <p:spPr>
            <a:xfrm>
              <a:off x="2299" y="3703"/>
              <a:ext cx="7851" cy="4718"/>
            </a:xfrm>
            <a:prstGeom prst="rect">
              <a:avLst/>
            </a:prstGeom>
          </p:spPr>
        </p:pic>
      </p:grpSp>
      <p:pic>
        <p:nvPicPr>
          <p:cNvPr id="18" name="Picture 17"/>
          <p:cNvPicPr>
            <a:picLocks noChangeAspect="1"/>
          </p:cNvPicPr>
          <p:nvPr/>
        </p:nvPicPr>
        <p:blipFill>
          <a:blip r:embed="rId7"/>
          <a:stretch>
            <a:fillRect/>
          </a:stretch>
        </p:blipFill>
        <p:spPr>
          <a:xfrm>
            <a:off x="4022725" y="1476375"/>
            <a:ext cx="3923030" cy="1869440"/>
          </a:xfrm>
          <a:prstGeom prst="rect">
            <a:avLst/>
          </a:prstGeom>
          <a:effectLst>
            <a:outerShdw blurRad="317500" dist="25400" dir="2700000" algn="tl" rotWithShape="0">
              <a:prstClr val="black">
                <a:alpha val="40000"/>
              </a:prstClr>
            </a:outerShdw>
          </a:effectLst>
        </p:spPr>
      </p:pic>
      <p:sp>
        <p:nvSpPr>
          <p:cNvPr id="19" name="Oval 18"/>
          <p:cNvSpPr/>
          <p:nvPr/>
        </p:nvSpPr>
        <p:spPr>
          <a:xfrm>
            <a:off x="6972935" y="1630045"/>
            <a:ext cx="580390" cy="580390"/>
          </a:xfrm>
          <a:prstGeom prst="ellipse">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7515860" y="1283970"/>
            <a:ext cx="3911600" cy="2077085"/>
          </a:xfrm>
          <a:prstGeom prst="rect">
            <a:avLst/>
          </a:prstGeom>
          <a:noFill/>
        </p:spPr>
        <p:txBody>
          <a:bodyPr wrap="square" lIns="0" tIns="0" rIns="0" bIns="0" rtlCol="0">
            <a:spAutoFit/>
          </a:bodyPr>
          <a:lstStyle/>
          <a:p>
            <a:pPr algn="just">
              <a:lnSpc>
                <a:spcPct val="150000"/>
              </a:lnSpc>
            </a:pPr>
            <a:r>
              <a:rPr lang="en-US" alt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Generates up to </a:t>
            </a:r>
            <a:r>
              <a:rPr lang="en-US" altLang="en-US" sz="3600" b="1"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30</a:t>
            </a:r>
            <a:r>
              <a:rPr lang="en-US" altLang="en-US"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types of attendance reports</a:t>
            </a:r>
            <a:r>
              <a:rPr lang="en-US" alt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that can be exported to CSV, PDF, or XLS formats for flexible data analysis and sharing.</a:t>
            </a:r>
          </a:p>
        </p:txBody>
      </p:sp>
      <p:sp>
        <p:nvSpPr>
          <p:cNvPr id="4" name="6-Point Star 3"/>
          <p:cNvSpPr/>
          <p:nvPr/>
        </p:nvSpPr>
        <p:spPr>
          <a:xfrm>
            <a:off x="9537684" y="7442274"/>
            <a:ext cx="245933" cy="245933"/>
          </a:xfrm>
          <a:prstGeom prst="star6">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4"/>
          <a:stretch>
            <a:fillRect/>
          </a:stretch>
        </p:blipFill>
        <p:spPr>
          <a:xfrm>
            <a:off x="747395" y="1207135"/>
            <a:ext cx="1483360" cy="5098415"/>
          </a:xfrm>
          <a:prstGeom prst="rect">
            <a:avLst/>
          </a:prstGeom>
        </p:spPr>
      </p:pic>
      <p:grpSp>
        <p:nvGrpSpPr>
          <p:cNvPr id="2" name="Group 1"/>
          <p:cNvGrpSpPr/>
          <p:nvPr/>
        </p:nvGrpSpPr>
        <p:grpSpPr>
          <a:xfrm>
            <a:off x="0" y="160020"/>
            <a:ext cx="9608185" cy="668655"/>
            <a:chOff x="0" y="252"/>
            <a:chExt cx="15131" cy="1053"/>
          </a:xfrm>
        </p:grpSpPr>
        <p:sp>
          <p:nvSpPr>
            <p:cNvPr id="10" name="TextBox 1"/>
            <p:cNvSpPr txBox="1"/>
            <p:nvPr/>
          </p:nvSpPr>
          <p:spPr>
            <a:xfrm>
              <a:off x="2403" y="376"/>
              <a:ext cx="12728" cy="822"/>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Attendance Calculation and Report Generation</a:t>
              </a:r>
            </a:p>
          </p:txBody>
        </p:sp>
        <p:sp>
          <p:nvSpPr>
            <p:cNvPr id="42" name="TextBox 41"/>
            <p:cNvSpPr txBox="1"/>
            <p:nvPr/>
          </p:nvSpPr>
          <p:spPr>
            <a:xfrm>
              <a:off x="0" y="252"/>
              <a:ext cx="1901" cy="434"/>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11" name="Straight Connector 10"/>
            <p:cNvCxnSpPr/>
            <p:nvPr/>
          </p:nvCxnSpPr>
          <p:spPr>
            <a:xfrm>
              <a:off x="2152" y="270"/>
              <a:ext cx="0" cy="103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grpSp>
      <p:sp>
        <p:nvSpPr>
          <p:cNvPr id="25" name="Isosceles Triangle 24"/>
          <p:cNvSpPr/>
          <p:nvPr/>
        </p:nvSpPr>
        <p:spPr>
          <a:xfrm rot="5400000">
            <a:off x="2375547" y="2350680"/>
            <a:ext cx="219785" cy="189470"/>
          </a:xfrm>
          <a:prstGeom prst="triangle">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2" name="Isosceles Triangle 11"/>
          <p:cNvSpPr/>
          <p:nvPr/>
        </p:nvSpPr>
        <p:spPr>
          <a:xfrm rot="5400000">
            <a:off x="2375547" y="4763680"/>
            <a:ext cx="219785" cy="189470"/>
          </a:xfrm>
          <a:prstGeom prst="triangle">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16" name="Group 15"/>
          <p:cNvGrpSpPr/>
          <p:nvPr/>
        </p:nvGrpSpPr>
        <p:grpSpPr>
          <a:xfrm>
            <a:off x="2740025" y="1207135"/>
            <a:ext cx="4265930" cy="2584450"/>
            <a:chOff x="4315" y="1901"/>
            <a:chExt cx="6718" cy="4070"/>
          </a:xfrm>
        </p:grpSpPr>
        <p:pic>
          <p:nvPicPr>
            <p:cNvPr id="7" name="Picture 6"/>
            <p:cNvPicPr>
              <a:picLocks noChangeAspect="1"/>
            </p:cNvPicPr>
            <p:nvPr/>
          </p:nvPicPr>
          <p:blipFill rotWithShape="1">
            <a:blip r:embed="rId5"/>
            <a:srcRect r="57139"/>
            <a:stretch>
              <a:fillRect/>
            </a:stretch>
          </p:blipFill>
          <p:spPr>
            <a:xfrm>
              <a:off x="4315" y="1901"/>
              <a:ext cx="6719" cy="4071"/>
            </a:xfrm>
            <a:prstGeom prst="rect">
              <a:avLst/>
            </a:prstGeom>
          </p:spPr>
        </p:pic>
        <p:sp>
          <p:nvSpPr>
            <p:cNvPr id="13" name="Text Box 12"/>
            <p:cNvSpPr txBox="1"/>
            <p:nvPr/>
          </p:nvSpPr>
          <p:spPr>
            <a:xfrm>
              <a:off x="4589" y="2123"/>
              <a:ext cx="2875" cy="531"/>
            </a:xfrm>
            <a:prstGeom prst="rect">
              <a:avLst/>
            </a:prstGeom>
            <a:noFill/>
          </p:spPr>
          <p:txBody>
            <a:bodyPr wrap="square" rtlCol="0">
              <a:spAutoFit/>
            </a:bodyPr>
            <a:lstStyle/>
            <a:p>
              <a:r>
                <a:rPr lang="en-US" sz="1600">
                  <a:latin typeface="Arial" panose="020B0604020202020204" pitchFamily="34" charset="0"/>
                  <a:cs typeface="Arial" panose="020B0604020202020204" pitchFamily="34" charset="0"/>
                </a:rPr>
                <a:t>Example Report 1</a:t>
              </a:r>
            </a:p>
          </p:txBody>
        </p:sp>
      </p:grpSp>
      <p:grpSp>
        <p:nvGrpSpPr>
          <p:cNvPr id="17" name="Group 16"/>
          <p:cNvGrpSpPr/>
          <p:nvPr/>
        </p:nvGrpSpPr>
        <p:grpSpPr>
          <a:xfrm>
            <a:off x="2740025" y="3884295"/>
            <a:ext cx="6207760" cy="2420620"/>
            <a:chOff x="4315" y="6117"/>
            <a:chExt cx="9776" cy="3812"/>
          </a:xfrm>
        </p:grpSpPr>
        <p:pic>
          <p:nvPicPr>
            <p:cNvPr id="6" name="Picture 5"/>
            <p:cNvPicPr>
              <a:picLocks noChangeAspect="1"/>
            </p:cNvPicPr>
            <p:nvPr/>
          </p:nvPicPr>
          <p:blipFill rotWithShape="1">
            <a:blip r:embed="rId5"/>
            <a:srcRect l="45056"/>
            <a:stretch>
              <a:fillRect/>
            </a:stretch>
          </p:blipFill>
          <p:spPr>
            <a:xfrm>
              <a:off x="4315" y="6117"/>
              <a:ext cx="9776" cy="3813"/>
            </a:xfrm>
            <a:prstGeom prst="rect">
              <a:avLst/>
            </a:prstGeom>
          </p:spPr>
        </p:pic>
        <p:sp>
          <p:nvSpPr>
            <p:cNvPr id="14" name="Text Box 13"/>
            <p:cNvSpPr txBox="1"/>
            <p:nvPr/>
          </p:nvSpPr>
          <p:spPr>
            <a:xfrm>
              <a:off x="4589" y="6328"/>
              <a:ext cx="2875" cy="531"/>
            </a:xfrm>
            <a:prstGeom prst="rect">
              <a:avLst/>
            </a:prstGeom>
            <a:noFill/>
          </p:spPr>
          <p:txBody>
            <a:bodyPr wrap="square" rtlCol="0">
              <a:spAutoFit/>
            </a:bodyPr>
            <a:lstStyle/>
            <a:p>
              <a:r>
                <a:rPr lang="en-US" sz="1600">
                  <a:latin typeface="Arial" panose="020B0604020202020204" pitchFamily="34" charset="0"/>
                  <a:cs typeface="Arial" panose="020B0604020202020204" pitchFamily="34" charset="0"/>
                </a:rPr>
                <a:t>Example Report 2</a:t>
              </a:r>
            </a:p>
          </p:txBody>
        </p:sp>
      </p:grpSp>
      <p:sp>
        <p:nvSpPr>
          <p:cNvPr id="27" name="Text Box 26">
            <a:hlinkClick r:id="rId6"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0" name="Right Triangle 29"/>
          <p:cNvSpPr/>
          <p:nvPr/>
        </p:nvSpPr>
        <p:spPr>
          <a:xfrm rot="10800000">
            <a:off x="5733415" y="0"/>
            <a:ext cx="6458585" cy="1601470"/>
          </a:xfrm>
          <a:prstGeom prst="rtTriangle">
            <a:avLst/>
          </a:prstGeom>
          <a:solidFill>
            <a:srgbClr val="7AC14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 name="TextBox 2"/>
          <p:cNvSpPr txBox="1"/>
          <p:nvPr/>
        </p:nvSpPr>
        <p:spPr>
          <a:xfrm>
            <a:off x="7438420" y="1785265"/>
            <a:ext cx="3688252" cy="922020"/>
          </a:xfrm>
          <a:prstGeom prst="rect">
            <a:avLst/>
          </a:prstGeom>
          <a:noFill/>
        </p:spPr>
        <p:txBody>
          <a:bodyPr wrap="square" rtlCol="0">
            <a:spAutoFit/>
          </a:bodyPr>
          <a:lstStyle/>
          <a:p>
            <a:r>
              <a:rPr lang="en-US" altLang="en-US"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Manage </a:t>
            </a:r>
            <a:r>
              <a:rPr lang="en-US" altLang="en-US"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payroll structures</a:t>
            </a:r>
            <a:r>
              <a:rPr lang="en-US" altLang="en-US"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and generate various kinds of </a:t>
            </a:r>
            <a:r>
              <a:rPr lang="en-US" altLang="en-US"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payroll reports.</a:t>
            </a:r>
          </a:p>
        </p:txBody>
      </p:sp>
      <p:pic>
        <p:nvPicPr>
          <p:cNvPr id="8" name="Picture 7"/>
          <p:cNvPicPr>
            <a:picLocks noChangeAspect="1"/>
          </p:cNvPicPr>
          <p:nvPr/>
        </p:nvPicPr>
        <p:blipFill>
          <a:blip r:embed="rId4" cstate="email"/>
          <a:stretch>
            <a:fillRect/>
          </a:stretch>
        </p:blipFill>
        <p:spPr>
          <a:xfrm>
            <a:off x="7438420" y="2892641"/>
            <a:ext cx="3833066" cy="2516310"/>
          </a:xfrm>
          <a:prstGeom prst="rect">
            <a:avLst/>
          </a:prstGeom>
        </p:spPr>
      </p:pic>
      <p:grpSp>
        <p:nvGrpSpPr>
          <p:cNvPr id="12" name="Group 11"/>
          <p:cNvGrpSpPr/>
          <p:nvPr/>
        </p:nvGrpSpPr>
        <p:grpSpPr>
          <a:xfrm>
            <a:off x="0" y="160020"/>
            <a:ext cx="6212840" cy="668655"/>
            <a:chOff x="0" y="252"/>
            <a:chExt cx="9784" cy="1053"/>
          </a:xfrm>
        </p:grpSpPr>
        <p:sp>
          <p:nvSpPr>
            <p:cNvPr id="13" name="TextBox 1"/>
            <p:cNvSpPr txBox="1"/>
            <p:nvPr/>
          </p:nvSpPr>
          <p:spPr>
            <a:xfrm>
              <a:off x="2403" y="376"/>
              <a:ext cx="7381" cy="822"/>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Basic Payroll Management</a:t>
              </a:r>
            </a:p>
          </p:txBody>
        </p:sp>
        <p:sp>
          <p:nvSpPr>
            <p:cNvPr id="42" name="TextBox 41"/>
            <p:cNvSpPr txBox="1"/>
            <p:nvPr/>
          </p:nvSpPr>
          <p:spPr>
            <a:xfrm>
              <a:off x="0" y="252"/>
              <a:ext cx="1901" cy="434"/>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14" name="Straight Connector 13"/>
            <p:cNvCxnSpPr/>
            <p:nvPr/>
          </p:nvCxnSpPr>
          <p:spPr>
            <a:xfrm>
              <a:off x="2152" y="270"/>
              <a:ext cx="0" cy="103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grpSp>
      <p:sp>
        <p:nvSpPr>
          <p:cNvPr id="27" name="Text Box 26">
            <a:hlinkClick r:id="rId5"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grpSp>
        <p:nvGrpSpPr>
          <p:cNvPr id="10" name="Group 9"/>
          <p:cNvGrpSpPr/>
          <p:nvPr/>
        </p:nvGrpSpPr>
        <p:grpSpPr>
          <a:xfrm>
            <a:off x="1645920" y="1784985"/>
            <a:ext cx="5792470" cy="4730750"/>
            <a:chOff x="2592" y="2811"/>
            <a:chExt cx="9122" cy="7450"/>
          </a:xfrm>
        </p:grpSpPr>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2" y="2811"/>
              <a:ext cx="9122" cy="7450"/>
            </a:xfrm>
            <a:prstGeom prst="rect">
              <a:avLst/>
            </a:prstGeom>
          </p:spPr>
        </p:pic>
        <p:pic>
          <p:nvPicPr>
            <p:cNvPr id="9" name="Picture 8"/>
            <p:cNvPicPr>
              <a:picLocks noChangeAspect="1"/>
            </p:cNvPicPr>
            <p:nvPr/>
          </p:nvPicPr>
          <p:blipFill>
            <a:blip r:embed="rId7"/>
            <a:stretch>
              <a:fillRect/>
            </a:stretch>
          </p:blipFill>
          <p:spPr>
            <a:xfrm>
              <a:off x="3286" y="3213"/>
              <a:ext cx="7766" cy="4871"/>
            </a:xfrm>
            <a:prstGeom prst="rect">
              <a:avLst/>
            </a:prstGeom>
          </p:spPr>
        </p:pic>
      </p:grpSp>
      <p:pic>
        <p:nvPicPr>
          <p:cNvPr id="7" name="Picture 6"/>
          <p:cNvPicPr>
            <a:picLocks noChangeAspect="1"/>
          </p:cNvPicPr>
          <p:nvPr/>
        </p:nvPicPr>
        <p:blipFill>
          <a:blip r:embed="rId8"/>
          <a:stretch>
            <a:fillRect/>
          </a:stretch>
        </p:blipFill>
        <p:spPr>
          <a:xfrm>
            <a:off x="1179830" y="1009015"/>
            <a:ext cx="1563370" cy="520509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663575" y="1231265"/>
            <a:ext cx="11040110" cy="923290"/>
          </a:xfrm>
          <a:prstGeom prst="rect">
            <a:avLst/>
          </a:prstGeom>
          <a:noFill/>
        </p:spPr>
        <p:txBody>
          <a:bodyPr wrap="square" lIns="0" tIns="0" rIns="0" bIns="0" rtlCol="0">
            <a:spAutoFit/>
          </a:bodyPr>
          <a:lstStyle/>
          <a:p>
            <a:pPr algn="just">
              <a:lnSpc>
                <a:spcPts val="2400"/>
              </a:lnSpc>
            </a:pP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BioTime provides a standard </a:t>
            </a:r>
            <a:r>
              <a:rPr lang="en-US" altLang="en-US" sz="1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API integration for connecting with third-party software</a:t>
            </a: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Several supported integrations are listed below, and if you are using other ERP or HR platforms, please ZKTeco for more information about custom integration options.</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8077" y="2478197"/>
            <a:ext cx="1985812" cy="75182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7577" y="2561195"/>
            <a:ext cx="1537051" cy="489334"/>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12535" y="2622537"/>
            <a:ext cx="1949570" cy="427992"/>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75301" y="2575998"/>
            <a:ext cx="1668672" cy="556224"/>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3317" y="2513019"/>
            <a:ext cx="1182718" cy="584891"/>
          </a:xfrm>
          <a:prstGeom prst="rect">
            <a:avLst/>
          </a:prstGeom>
        </p:spPr>
      </p:pic>
      <p:sp>
        <p:nvSpPr>
          <p:cNvPr id="19" name="TextBox 18"/>
          <p:cNvSpPr txBox="1"/>
          <p:nvPr/>
        </p:nvSpPr>
        <p:spPr>
          <a:xfrm>
            <a:off x="663575" y="3151505"/>
            <a:ext cx="11040110" cy="246380"/>
          </a:xfrm>
          <a:prstGeom prst="rect">
            <a:avLst/>
          </a:prstGeom>
          <a:noFill/>
        </p:spPr>
        <p:txBody>
          <a:bodyPr wrap="square" lIns="0" tIns="0" rIns="0" bIns="0" rtlCol="0">
            <a:noAutofit/>
          </a:bodyPr>
          <a:lstStyle/>
          <a:p>
            <a:pPr algn="just"/>
            <a:r>
              <a:rPr lang="en-US" altLang="en-US" sz="800" i="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The logos and trademarks presented in this slide are the property of their respective owners. Their inclusion here does not imply any endorsement, sponsorship, or affiliation with the owners of these logos. </a:t>
            </a:r>
            <a:r>
              <a:rPr lang="en-US" sz="800" i="1" dirty="0">
                <a:latin typeface="Arial" panose="020B0604020202020204" pitchFamily="34" charset="0"/>
                <a:cs typeface="Arial" panose="020B0604020202020204" pitchFamily="34" charset="0"/>
              </a:rPr>
              <a:t>They are used solely for illustrative purposes to refer to the entities that own these trademarks. All rights to these logos and trademarks remain with their respective owners.</a:t>
            </a:r>
            <a:endParaRPr lang="en-US" altLang="en-US" sz="800" i="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endParaRPr>
          </a:p>
        </p:txBody>
      </p:sp>
      <p:sp>
        <p:nvSpPr>
          <p:cNvPr id="20" name="TextBox 19"/>
          <p:cNvSpPr txBox="1"/>
          <p:nvPr/>
        </p:nvSpPr>
        <p:spPr>
          <a:xfrm>
            <a:off x="664210" y="4361180"/>
            <a:ext cx="4746625" cy="1538605"/>
          </a:xfrm>
          <a:prstGeom prst="rect">
            <a:avLst/>
          </a:prstGeom>
          <a:noFill/>
        </p:spPr>
        <p:txBody>
          <a:bodyPr wrap="square" lIns="0" tIns="0" rIns="0" bIns="0" rtlCol="0">
            <a:spAutoFit/>
          </a:bodyPr>
          <a:lstStyle/>
          <a:p>
            <a:pPr algn="just">
              <a:lnSpc>
                <a:spcPts val="2400"/>
              </a:lnSpc>
            </a:pPr>
            <a:r>
              <a:rPr lang="en-US" altLang="en-US"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Database Migration</a:t>
            </a:r>
          </a:p>
          <a:p>
            <a:pPr algn="just">
              <a:lnSpc>
                <a:spcPts val="2400"/>
              </a:lnSpc>
            </a:pP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Allows the user to </a:t>
            </a:r>
            <a:r>
              <a:rPr lang="en-US" altLang="en-US" sz="1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upgrade the old version to the new version</a:t>
            </a:r>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of the software through built-in upgrade operations for a smooth and hassle‑free update process.</a:t>
            </a:r>
          </a:p>
        </p:txBody>
      </p:sp>
      <p:pic>
        <p:nvPicPr>
          <p:cNvPr id="21" name="Picture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62418" y="4628371"/>
            <a:ext cx="1506479" cy="1230402"/>
          </a:xfrm>
          <a:prstGeom prst="rect">
            <a:avLst/>
          </a:prstGeom>
        </p:spPr>
      </p:pic>
      <p:sp>
        <p:nvSpPr>
          <p:cNvPr id="27" name="TextBox 26"/>
          <p:cNvSpPr txBox="1"/>
          <p:nvPr/>
        </p:nvSpPr>
        <p:spPr>
          <a:xfrm>
            <a:off x="5818731" y="4369834"/>
            <a:ext cx="1593850" cy="260350"/>
          </a:xfrm>
          <a:prstGeom prst="rect">
            <a:avLst/>
          </a:prstGeom>
          <a:noFill/>
        </p:spPr>
        <p:txBody>
          <a:bodyPr wrap="none" rtlCol="0">
            <a:spAutoFit/>
          </a:bodyPr>
          <a:lstStyle/>
          <a:p>
            <a:pPr algn="ctr"/>
            <a:r>
              <a:rPr lang="en-US" sz="1100" b="1" dirty="0">
                <a:solidFill>
                  <a:srgbClr val="FF0000"/>
                </a:solidFill>
                <a:latin typeface="Arial" panose="020B0604020202020204" pitchFamily="34" charset="0"/>
                <a:ea typeface="Microsoft YaHei" panose="020B0503020204020204" pitchFamily="34" charset="-122"/>
                <a:cs typeface="Arial" panose="020B0604020202020204" pitchFamily="34" charset="0"/>
              </a:rPr>
              <a:t>Old</a:t>
            </a:r>
            <a:r>
              <a:rPr lang="en-US" sz="1100" b="1" dirty="0">
                <a:solidFill>
                  <a:srgbClr val="7AC143"/>
                </a:solidFill>
                <a:latin typeface="Arial" panose="020B0604020202020204" pitchFamily="34" charset="0"/>
                <a:ea typeface="Microsoft YaHei" panose="020B0503020204020204" pitchFamily="34" charset="-122"/>
                <a:cs typeface="Arial" panose="020B0604020202020204" pitchFamily="34" charset="0"/>
              </a:rPr>
              <a:t> Software Version</a:t>
            </a:r>
          </a:p>
        </p:txBody>
      </p:sp>
      <p:grpSp>
        <p:nvGrpSpPr>
          <p:cNvPr id="11" name="Group 10"/>
          <p:cNvGrpSpPr/>
          <p:nvPr/>
        </p:nvGrpSpPr>
        <p:grpSpPr>
          <a:xfrm>
            <a:off x="8023225" y="4826000"/>
            <a:ext cx="1384300" cy="869950"/>
            <a:chOff x="5555" y="7851"/>
            <a:chExt cx="2180" cy="1370"/>
          </a:xfrm>
        </p:grpSpPr>
        <p:sp>
          <p:nvSpPr>
            <p:cNvPr id="25" name="Right Arrow 24"/>
            <p:cNvSpPr/>
            <p:nvPr/>
          </p:nvSpPr>
          <p:spPr>
            <a:xfrm>
              <a:off x="5555" y="7851"/>
              <a:ext cx="2181" cy="1371"/>
            </a:xfrm>
            <a:prstGeom prst="rightArrow">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5746" y="8304"/>
              <a:ext cx="1548" cy="483"/>
            </a:xfrm>
            <a:prstGeom prst="rect">
              <a:avLst/>
            </a:prstGeom>
            <a:noFill/>
          </p:spPr>
          <p:txBody>
            <a:bodyPr wrap="none" rtlCol="0">
              <a:spAutoFit/>
            </a:bodyPr>
            <a:lstStyle/>
            <a:p>
              <a:pPr algn="ctr"/>
              <a:r>
                <a:rPr lang="en-US" sz="1400" b="1" dirty="0">
                  <a:solidFill>
                    <a:schemeClr val="bg1"/>
                  </a:solidFill>
                  <a:latin typeface="Arial" panose="020B0604020202020204" pitchFamily="34" charset="0"/>
                  <a:ea typeface="Microsoft YaHei" panose="020B0503020204020204" pitchFamily="34" charset="-122"/>
                  <a:cs typeface="Arial" panose="020B0604020202020204" pitchFamily="34" charset="0"/>
                </a:rPr>
                <a:t>Migration</a:t>
              </a:r>
            </a:p>
          </p:txBody>
        </p:sp>
      </p:grpSp>
      <p:grpSp>
        <p:nvGrpSpPr>
          <p:cNvPr id="5" name="Group 4"/>
          <p:cNvGrpSpPr/>
          <p:nvPr/>
        </p:nvGrpSpPr>
        <p:grpSpPr>
          <a:xfrm>
            <a:off x="0" y="160020"/>
            <a:ext cx="11703685" cy="668655"/>
            <a:chOff x="0" y="252"/>
            <a:chExt cx="18431" cy="1053"/>
          </a:xfrm>
        </p:grpSpPr>
        <p:sp>
          <p:nvSpPr>
            <p:cNvPr id="13" name="TextBox 1"/>
            <p:cNvSpPr txBox="1"/>
            <p:nvPr/>
          </p:nvSpPr>
          <p:spPr>
            <a:xfrm>
              <a:off x="2403" y="376"/>
              <a:ext cx="16028" cy="822"/>
            </a:xfrm>
            <a:prstGeom prst="rect">
              <a:avLst/>
            </a:prstGeom>
            <a:noFill/>
          </p:spPr>
          <p:txBody>
            <a:bodyPr wrap="none" rtlCol="0" anchor="ctr" anchorCtr="0">
              <a:spAutoFit/>
            </a:bodyPr>
            <a:lstStyle/>
            <a:p>
              <a:r>
                <a:rPr lang="en-US" sz="28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Integration with 3rd Party Software and Database Migration</a:t>
              </a:r>
            </a:p>
          </p:txBody>
        </p:sp>
        <p:sp>
          <p:nvSpPr>
            <p:cNvPr id="42" name="TextBox 41"/>
            <p:cNvSpPr txBox="1"/>
            <p:nvPr/>
          </p:nvSpPr>
          <p:spPr>
            <a:xfrm>
              <a:off x="0" y="252"/>
              <a:ext cx="1901" cy="434"/>
            </a:xfrm>
            <a:prstGeom prst="rect">
              <a:avLst/>
            </a:prstGeom>
            <a:solidFill>
              <a:srgbClr val="7AC143"/>
            </a:solidFill>
          </p:spPr>
          <p:txBody>
            <a:bodyPr wrap="none" rtlCol="0">
              <a:spAutoFit/>
            </a:bodyPr>
            <a:lstStyle/>
            <a:p>
              <a:r>
                <a:rPr lang="en-US" sz="12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Main Features</a:t>
              </a:r>
            </a:p>
          </p:txBody>
        </p:sp>
        <p:cxnSp>
          <p:nvCxnSpPr>
            <p:cNvPr id="14" name="Straight Connector 13"/>
            <p:cNvCxnSpPr/>
            <p:nvPr/>
          </p:nvCxnSpPr>
          <p:spPr>
            <a:xfrm>
              <a:off x="2152" y="270"/>
              <a:ext cx="0" cy="1035"/>
            </a:xfrm>
            <a:prstGeom prst="line">
              <a:avLst/>
            </a:prstGeom>
            <a:ln w="38100">
              <a:solidFill>
                <a:srgbClr val="7AC143"/>
              </a:solidFill>
            </a:ln>
          </p:spPr>
          <p:style>
            <a:lnRef idx="2">
              <a:schemeClr val="accent1"/>
            </a:lnRef>
            <a:fillRef idx="0">
              <a:srgbClr val="FFFFFF"/>
            </a:fillRef>
            <a:effectRef idx="0">
              <a:srgbClr val="FFFFFF"/>
            </a:effectRef>
            <a:fontRef idx="minor">
              <a:schemeClr val="tx1"/>
            </a:fontRef>
          </p:style>
        </p:cxnSp>
      </p:grpSp>
      <p:cxnSp>
        <p:nvCxnSpPr>
          <p:cNvPr id="6" name="Straight Connector 5"/>
          <p:cNvCxnSpPr/>
          <p:nvPr/>
        </p:nvCxnSpPr>
        <p:spPr>
          <a:xfrm>
            <a:off x="671195" y="3925570"/>
            <a:ext cx="11106150" cy="0"/>
          </a:xfrm>
          <a:prstGeom prst="line">
            <a:avLst/>
          </a:prstGeom>
          <a:ln>
            <a:solidFill>
              <a:srgbClr val="7AC143"/>
            </a:solidFill>
          </a:ln>
        </p:spPr>
        <p:style>
          <a:lnRef idx="2">
            <a:schemeClr val="accent1"/>
          </a:lnRef>
          <a:fillRef idx="0">
            <a:srgbClr val="FFFFFF"/>
          </a:fillRef>
          <a:effectRef idx="0">
            <a:srgbClr val="FFFFFF"/>
          </a:effectRef>
          <a:fontRef idx="minor">
            <a:schemeClr val="tx1"/>
          </a:fontRef>
        </p:style>
      </p:cxnSp>
      <p:sp>
        <p:nvSpPr>
          <p:cNvPr id="7" name="TextBox 26"/>
          <p:cNvSpPr txBox="1"/>
          <p:nvPr/>
        </p:nvSpPr>
        <p:spPr>
          <a:xfrm>
            <a:off x="9795101" y="4373009"/>
            <a:ext cx="1648460" cy="260350"/>
          </a:xfrm>
          <a:prstGeom prst="rect">
            <a:avLst/>
          </a:prstGeom>
          <a:noFill/>
        </p:spPr>
        <p:txBody>
          <a:bodyPr wrap="none" rtlCol="0">
            <a:spAutoFit/>
          </a:bodyPr>
          <a:lstStyle/>
          <a:p>
            <a:pPr algn="ctr"/>
            <a:r>
              <a:rPr lang="en-US" sz="1100" b="1" dirty="0">
                <a:solidFill>
                  <a:srgbClr val="FF0000"/>
                </a:solidFill>
                <a:latin typeface="Arial" panose="020B0604020202020204" pitchFamily="34" charset="0"/>
                <a:ea typeface="Microsoft YaHei" panose="020B0503020204020204" pitchFamily="34" charset="-122"/>
                <a:cs typeface="Arial" panose="020B0604020202020204" pitchFamily="34" charset="0"/>
              </a:rPr>
              <a:t>New</a:t>
            </a:r>
            <a:r>
              <a:rPr lang="en-US" sz="1100" b="1" dirty="0">
                <a:solidFill>
                  <a:srgbClr val="7AC143"/>
                </a:solidFill>
                <a:latin typeface="Arial" panose="020B0604020202020204" pitchFamily="34" charset="0"/>
                <a:ea typeface="Microsoft YaHei" panose="020B0503020204020204" pitchFamily="34" charset="-122"/>
                <a:cs typeface="Arial" panose="020B0604020202020204" pitchFamily="34" charset="0"/>
              </a:rPr>
              <a:t> Software Version</a:t>
            </a:r>
          </a:p>
        </p:txBody>
      </p:sp>
      <p:sp>
        <p:nvSpPr>
          <p:cNvPr id="15" name="Text Box 14">
            <a:hlinkClick r:id="rId10" action="ppaction://hlinkfile"/>
          </p:cNvPr>
          <p:cNvSpPr txBox="1"/>
          <p:nvPr/>
        </p:nvSpPr>
        <p:spPr>
          <a:xfrm>
            <a:off x="223520" y="6441440"/>
            <a:ext cx="2494280" cy="236220"/>
          </a:xfrm>
          <a:prstGeom prst="rect">
            <a:avLst/>
          </a:prstGeom>
          <a:noFill/>
        </p:spPr>
        <p:txBody>
          <a:bodyPr wrap="square" rtlCol="0" anchor="ctr" anchorCtr="0">
            <a:noAutofit/>
          </a:bodyPr>
          <a:lstStyle/>
          <a:p>
            <a:r>
              <a:rPr lang="en-US" sz="900">
                <a:highlight>
                  <a:srgbClr val="C0C0C0"/>
                </a:highlight>
                <a:latin typeface="Arial" panose="020B0604020202020204" pitchFamily="34" charset="0"/>
                <a:cs typeface="Arial" panose="020B0604020202020204" pitchFamily="34" charset="0"/>
              </a:rPr>
              <a:t>Click here to download the software</a:t>
            </a:r>
          </a:p>
        </p:txBody>
      </p:sp>
      <p:grpSp>
        <p:nvGrpSpPr>
          <p:cNvPr id="16" name="Group 15"/>
          <p:cNvGrpSpPr/>
          <p:nvPr/>
        </p:nvGrpSpPr>
        <p:grpSpPr>
          <a:xfrm>
            <a:off x="9879330" y="4632960"/>
            <a:ext cx="1506855" cy="1209040"/>
            <a:chOff x="4425" y="2481"/>
            <a:chExt cx="9658" cy="7750"/>
          </a:xfrm>
        </p:grpSpPr>
        <p:pic>
          <p:nvPicPr>
            <p:cNvPr id="17" name="Picture 16"/>
            <p:cNvPicPr>
              <a:picLocks noChangeAspect="1"/>
            </p:cNvPicPr>
            <p:nvPr/>
          </p:nvPicPr>
          <p:blipFill>
            <a:blip r:embed="rId11" cstate="screen"/>
            <a:stretch>
              <a:fillRect/>
            </a:stretch>
          </p:blipFill>
          <p:spPr>
            <a:xfrm>
              <a:off x="4425" y="2481"/>
              <a:ext cx="9659" cy="7750"/>
            </a:xfrm>
            <a:prstGeom prst="rect">
              <a:avLst/>
            </a:prstGeom>
          </p:spPr>
        </p:pic>
        <p:pic>
          <p:nvPicPr>
            <p:cNvPr id="18" name="Picture 17"/>
            <p:cNvPicPr>
              <a:picLocks noChangeAspect="1"/>
            </p:cNvPicPr>
            <p:nvPr/>
          </p:nvPicPr>
          <p:blipFill>
            <a:blip r:embed="rId12"/>
            <a:stretch>
              <a:fillRect/>
            </a:stretch>
          </p:blipFill>
          <p:spPr>
            <a:xfrm>
              <a:off x="5151" y="2870"/>
              <a:ext cx="8161" cy="5066"/>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0"/>
            <a:ext cx="12192000" cy="3407434"/>
          </a:xfrm>
          <a:prstGeom prst="rect">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5174309" y="983015"/>
            <a:ext cx="6212150" cy="646331"/>
          </a:xfrm>
          <a:prstGeom prst="rect">
            <a:avLst/>
          </a:prstGeom>
          <a:noFill/>
        </p:spPr>
        <p:txBody>
          <a:bodyPr wrap="none" rtlCol="0">
            <a:spAutoFit/>
          </a:bodyPr>
          <a:lstStyle/>
          <a:p>
            <a:r>
              <a:rPr lang="en-US" sz="3600" b="1" dirty="0">
                <a:solidFill>
                  <a:schemeClr val="bg1"/>
                </a:solidFill>
                <a:latin typeface="Arial" panose="020B0604020202020204" pitchFamily="34" charset="0"/>
                <a:ea typeface="Microsoft YaHei" panose="020B0503020204020204" pitchFamily="34" charset="-122"/>
                <a:cs typeface="Arial" panose="020B0604020202020204" pitchFamily="34" charset="0"/>
              </a:rPr>
              <a:t>BioTime Mobile Application</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6881" y="736293"/>
            <a:ext cx="2551237" cy="5190054"/>
          </a:xfrm>
          <a:prstGeom prst="rect">
            <a:avLst/>
          </a:prstGeom>
          <a:effectLst>
            <a:reflection stA="16000" endPos="35000" dir="5400000" sy="-100000" algn="bl" rotWithShape="0"/>
          </a:effectLst>
        </p:spPr>
      </p:pic>
      <p:sp>
        <p:nvSpPr>
          <p:cNvPr id="12" name="TextBox 11"/>
          <p:cNvSpPr txBox="1"/>
          <p:nvPr/>
        </p:nvSpPr>
        <p:spPr>
          <a:xfrm>
            <a:off x="5257485" y="1839200"/>
            <a:ext cx="6045798" cy="3508653"/>
          </a:xfrm>
          <a:prstGeom prst="rect">
            <a:avLst/>
          </a:prstGeom>
          <a:noFill/>
        </p:spPr>
        <p:txBody>
          <a:bodyPr wrap="square" rtlCol="0">
            <a:spAutoFit/>
          </a:bodyPr>
          <a:lstStyle/>
          <a:p>
            <a:pPr>
              <a:lnSpc>
                <a:spcPct val="150000"/>
              </a:lnSpc>
            </a:pPr>
            <a:r>
              <a:rPr lang="en-IN" altLang="en-US" sz="22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Features:</a:t>
            </a:r>
          </a:p>
          <a:p>
            <a:pPr marL="342900" indent="-342900">
              <a:lnSpc>
                <a:spcPct val="150000"/>
              </a:lnSpc>
              <a:buFont typeface="Arial" panose="020B0604020202020204" pitchFamily="34" charset="0"/>
              <a:buChar char="•"/>
            </a:pPr>
            <a:r>
              <a:rPr lang="en-IN" alt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Real-time attendance with  geographic location details</a:t>
            </a:r>
          </a:p>
          <a:p>
            <a:pPr marL="342900" indent="-342900">
              <a:lnSpc>
                <a:spcPct val="150000"/>
              </a:lnSpc>
              <a:buFont typeface="Arial" panose="020B0604020202020204" pitchFamily="34" charset="0"/>
              <a:buChar char="•"/>
            </a:pPr>
            <a:r>
              <a:rPr lang="en-IN" alt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Attendance approvals</a:t>
            </a:r>
          </a:p>
          <a:p>
            <a:pPr marL="342900" indent="-342900">
              <a:lnSpc>
                <a:spcPct val="150000"/>
              </a:lnSpc>
              <a:buFont typeface="Arial" panose="020B0604020202020204" pitchFamily="34" charset="0"/>
              <a:buChar char="•"/>
            </a:pPr>
            <a:r>
              <a:rPr lang="en-IN" alt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Real-time notifications</a:t>
            </a:r>
          </a:p>
          <a:p>
            <a:pPr marL="342900" indent="-342900">
              <a:lnSpc>
                <a:spcPct val="150000"/>
              </a:lnSpc>
              <a:buFont typeface="Arial" panose="020B0604020202020204" pitchFamily="34" charset="0"/>
              <a:buChar char="•"/>
            </a:pPr>
            <a:r>
              <a:rPr lang="en-IN" alt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Public and Private Announcements</a:t>
            </a:r>
          </a:p>
          <a:p>
            <a:pPr marL="342900" indent="-342900">
              <a:lnSpc>
                <a:spcPct val="150000"/>
              </a:lnSpc>
              <a:buFont typeface="Arial" panose="020B0604020202020204" pitchFamily="34" charset="0"/>
              <a:buChar char="•"/>
            </a:pPr>
            <a:r>
              <a:rPr lang="en-IN" alt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Easy operation: Two-step navigation</a:t>
            </a:r>
          </a:p>
          <a:p>
            <a:pPr marL="342900" indent="-342900">
              <a:lnSpc>
                <a:spcPct val="150000"/>
              </a:lnSpc>
              <a:buFont typeface="Arial" panose="020B0604020202020204" pitchFamily="34" charset="0"/>
              <a:buChar char="•"/>
            </a:pPr>
            <a:r>
              <a:rPr lang="en-IN" alt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User-friendly interfaces for admin and employees</a:t>
            </a:r>
          </a:p>
          <a:p>
            <a:pPr marL="342900" indent="-342900">
              <a:lnSpc>
                <a:spcPct val="150000"/>
              </a:lnSpc>
              <a:buFont typeface="Arial" panose="020B0604020202020204" pitchFamily="34" charset="0"/>
              <a:buChar char="•"/>
            </a:pPr>
            <a:r>
              <a:rPr lang="en-IN" alt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Online employee requests and status</a:t>
            </a:r>
          </a:p>
        </p:txBody>
      </p:sp>
      <p:pic>
        <p:nvPicPr>
          <p:cNvPr id="5" name="Picture 4"/>
          <p:cNvPicPr/>
          <p:nvPr/>
        </p:nvPicPr>
        <p:blipFill>
          <a:blip r:embed="rId5"/>
          <a:stretch>
            <a:fillRect/>
          </a:stretch>
        </p:blipFill>
        <p:spPr>
          <a:xfrm>
            <a:off x="6619875" y="5854700"/>
            <a:ext cx="1047750" cy="589280"/>
          </a:xfrm>
          <a:prstGeom prst="rect">
            <a:avLst/>
          </a:prstGeom>
        </p:spPr>
      </p:pic>
      <p:pic>
        <p:nvPicPr>
          <p:cNvPr id="11" name="Picture 10" descr="App_Store_(iOS).svg"/>
          <p:cNvPicPr>
            <a:picLocks noChangeAspect="1"/>
          </p:cNvPicPr>
          <p:nvPr/>
        </p:nvPicPr>
        <p:blipFill>
          <a:blip r:embed="rId6"/>
          <a:stretch>
            <a:fillRect/>
          </a:stretch>
        </p:blipFill>
        <p:spPr>
          <a:xfrm>
            <a:off x="5833745" y="5870575"/>
            <a:ext cx="572770" cy="572770"/>
          </a:xfrm>
          <a:prstGeom prst="rect">
            <a:avLst/>
          </a:prstGeom>
        </p:spPr>
      </p:pic>
      <p:sp>
        <p:nvSpPr>
          <p:cNvPr id="13" name="Text Box 12"/>
          <p:cNvSpPr txBox="1"/>
          <p:nvPr/>
        </p:nvSpPr>
        <p:spPr>
          <a:xfrm>
            <a:off x="5728970" y="5455920"/>
            <a:ext cx="4064000" cy="306705"/>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Available 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Rectangle 12"/>
          <p:cNvSpPr/>
          <p:nvPr/>
        </p:nvSpPr>
        <p:spPr>
          <a:xfrm>
            <a:off x="0" y="0"/>
            <a:ext cx="12192000" cy="340743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 name="TextBox 13"/>
          <p:cNvSpPr txBox="1"/>
          <p:nvPr/>
        </p:nvSpPr>
        <p:spPr>
          <a:xfrm>
            <a:off x="463996" y="533168"/>
            <a:ext cx="8546442" cy="523220"/>
          </a:xfrm>
          <a:prstGeom prst="rect">
            <a:avLst/>
          </a:prstGeom>
          <a:noFill/>
        </p:spPr>
        <p:txBody>
          <a:bodyPr wrap="none" rtlCol="0">
            <a:spAutoFit/>
          </a:bodyPr>
          <a:lstStyle/>
          <a:p>
            <a:r>
              <a:rPr lang="en-US" sz="2800" dirty="0">
                <a:solidFill>
                  <a:schemeClr val="bg1"/>
                </a:solidFill>
                <a:latin typeface="Arial" panose="020B0604020202020204" pitchFamily="34" charset="0"/>
                <a:ea typeface="Microsoft YaHei" panose="020B0503020204020204" pitchFamily="34" charset="-122"/>
                <a:cs typeface="Arial" panose="020B0604020202020204" pitchFamily="34" charset="0"/>
              </a:rPr>
              <a:t>Mobile Application Features: </a:t>
            </a:r>
            <a:r>
              <a:rPr lang="en-US" sz="2800" b="1" dirty="0">
                <a:solidFill>
                  <a:srgbClr val="7AC143"/>
                </a:solidFill>
                <a:latin typeface="Arial" panose="020B0604020202020204" pitchFamily="34" charset="0"/>
                <a:ea typeface="Microsoft YaHei" panose="020B0503020204020204" pitchFamily="34" charset="-122"/>
                <a:cs typeface="Arial" panose="020B0604020202020204" pitchFamily="34" charset="0"/>
              </a:rPr>
              <a:t>Schedule Assignment</a:t>
            </a:r>
          </a:p>
        </p:txBody>
      </p:sp>
      <p:pic>
        <p:nvPicPr>
          <p:cNvPr id="3" name="Picture 2"/>
          <p:cNvPicPr>
            <a:picLocks noChangeAspect="1"/>
          </p:cNvPicPr>
          <p:nvPr/>
        </p:nvPicPr>
        <p:blipFill>
          <a:blip r:embed="rId4" cstate="screen"/>
          <a:stretch>
            <a:fillRect/>
          </a:stretch>
        </p:blipFill>
        <p:spPr>
          <a:xfrm>
            <a:off x="3313507" y="1724339"/>
            <a:ext cx="2270006" cy="4533016"/>
          </a:xfrm>
          <a:prstGeom prst="rect">
            <a:avLst/>
          </a:prstGeom>
        </p:spPr>
      </p:pic>
      <p:pic>
        <p:nvPicPr>
          <p:cNvPr id="4" name="Picture 3"/>
          <p:cNvPicPr>
            <a:picLocks noChangeAspect="1"/>
          </p:cNvPicPr>
          <p:nvPr/>
        </p:nvPicPr>
        <p:blipFill>
          <a:blip r:embed="rId5" cstate="screen"/>
          <a:stretch>
            <a:fillRect/>
          </a:stretch>
        </p:blipFill>
        <p:spPr>
          <a:xfrm>
            <a:off x="6281403" y="3663441"/>
            <a:ext cx="2529469" cy="2593914"/>
          </a:xfrm>
          <a:prstGeom prst="rect">
            <a:avLst/>
          </a:prstGeom>
          <a:ln>
            <a:solidFill>
              <a:schemeClr val="bg1">
                <a:lumMod val="75000"/>
              </a:schemeClr>
            </a:solidFill>
          </a:ln>
        </p:spPr>
      </p:pic>
      <p:cxnSp>
        <p:nvCxnSpPr>
          <p:cNvPr id="5" name="Straight Connector 4"/>
          <p:cNvCxnSpPr/>
          <p:nvPr/>
        </p:nvCxnSpPr>
        <p:spPr>
          <a:xfrm>
            <a:off x="4846982" y="5667127"/>
            <a:ext cx="1343606" cy="0"/>
          </a:xfrm>
          <a:prstGeom prst="line">
            <a:avLst/>
          </a:prstGeom>
          <a:ln w="19050">
            <a:solidFill>
              <a:schemeClr val="tx1"/>
            </a:solidFill>
            <a:prstDash val="sysDot"/>
            <a:headEnd type="oval" w="med" len="med"/>
            <a:tailEnd type="triangle" w="lg" len="lg"/>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9248775" y="4213860"/>
            <a:ext cx="2146300" cy="1383665"/>
          </a:xfrm>
          <a:prstGeom prst="rect">
            <a:avLst/>
          </a:prstGeom>
          <a:noFill/>
        </p:spPr>
        <p:txBody>
          <a:bodyPr wrap="square" rtlCol="0">
            <a:spAutoFit/>
          </a:bodyPr>
          <a:lstStyle/>
          <a:p>
            <a:pPr algn="just"/>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Employees can request a change to their assigned schedule online, and each schedule change request is routed to the designated admin or approver for review and approval.</a:t>
            </a:r>
          </a:p>
        </p:txBody>
      </p:sp>
      <p:cxnSp>
        <p:nvCxnSpPr>
          <p:cNvPr id="7" name="Straight Connector 6"/>
          <p:cNvCxnSpPr/>
          <p:nvPr/>
        </p:nvCxnSpPr>
        <p:spPr>
          <a:xfrm flipH="1">
            <a:off x="2846495" y="3990097"/>
            <a:ext cx="951754" cy="0"/>
          </a:xfrm>
          <a:prstGeom prst="line">
            <a:avLst/>
          </a:prstGeom>
          <a:ln w="19050">
            <a:solidFill>
              <a:schemeClr val="tx1"/>
            </a:solidFill>
            <a:prstDash val="sysDot"/>
            <a:headEnd type="oval" w="med" len="med"/>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57530" y="3593465"/>
            <a:ext cx="2289175" cy="2461260"/>
          </a:xfrm>
          <a:prstGeom prst="rect">
            <a:avLst/>
          </a:prstGeom>
          <a:noFill/>
        </p:spPr>
        <p:txBody>
          <a:bodyPr wrap="square" rtlCol="0">
            <a:spAutoFit/>
          </a:bodyPr>
          <a:lstStyle/>
          <a:p>
            <a:pPr algn="just"/>
            <a:r>
              <a:rPr lang="en-US" altLang="en-US" sz="14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This interface provides easy access for employee requests such as leave, overtime, manual punch, and more.</a:t>
            </a:r>
          </a:p>
          <a:p>
            <a:pPr algn="just"/>
            <a:endParaRPr lang="en-US" altLang="en-US" sz="14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a:p>
            <a:pPr algn="just"/>
            <a:r>
              <a:rPr lang="en-US" altLang="en-US" sz="14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It also displays the status of each request across multi-level approvals for clear and transparent tracking.</a:t>
            </a:r>
          </a:p>
        </p:txBody>
      </p:sp>
      <p:sp>
        <p:nvSpPr>
          <p:cNvPr id="16" name="Rounded Rectangle 15"/>
          <p:cNvSpPr/>
          <p:nvPr/>
        </p:nvSpPr>
        <p:spPr>
          <a:xfrm>
            <a:off x="9115991" y="4003590"/>
            <a:ext cx="2429537" cy="1804086"/>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Arial" panose="020B0604020202020204" pitchFamily="34" charset="0"/>
              <a:cs typeface="Arial" panose="020B0604020202020204" pitchFamily="34" charset="0"/>
            </a:endParaRPr>
          </a:p>
        </p:txBody>
      </p:sp>
      <p:cxnSp>
        <p:nvCxnSpPr>
          <p:cNvPr id="24" name="Straight Connector 23"/>
          <p:cNvCxnSpPr/>
          <p:nvPr/>
        </p:nvCxnSpPr>
        <p:spPr>
          <a:xfrm>
            <a:off x="8810872" y="4917991"/>
            <a:ext cx="305119" cy="0"/>
          </a:xfrm>
          <a:prstGeom prst="line">
            <a:avLst/>
          </a:prstGeom>
          <a:ln w="19050">
            <a:prstDash val="sysDot"/>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11"/>
          <p:cNvSpPr/>
          <p:nvPr/>
        </p:nvSpPr>
        <p:spPr>
          <a:xfrm>
            <a:off x="0" y="0"/>
            <a:ext cx="12192000" cy="340743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43721" y="3783420"/>
            <a:ext cx="3830196" cy="1568450"/>
          </a:xfrm>
          <a:prstGeom prst="rect">
            <a:avLst/>
          </a:prstGeom>
          <a:noFill/>
        </p:spPr>
        <p:txBody>
          <a:bodyPr wrap="square" rtlCol="0">
            <a:spAutoFit/>
          </a:bodyPr>
          <a:lstStyle/>
          <a:p>
            <a:pPr algn="just"/>
            <a:r>
              <a:rPr lang="en-US" alt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This interface provides easy access for employee requests such as leave, overtime, manual punch, and more. It also displays the status of each request across multi‑level approvals for clear and transparent tracking.</a:t>
            </a:r>
          </a:p>
        </p:txBody>
      </p:sp>
      <p:sp>
        <p:nvSpPr>
          <p:cNvPr id="4" name="Chevron 3"/>
          <p:cNvSpPr/>
          <p:nvPr/>
        </p:nvSpPr>
        <p:spPr>
          <a:xfrm>
            <a:off x="7900681" y="2963308"/>
            <a:ext cx="209725" cy="207281"/>
          </a:xfrm>
          <a:prstGeom prst="chevron">
            <a:avLst>
              <a:gd name="adj" fmla="val 40514"/>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Picture 6"/>
          <p:cNvPicPr>
            <a:picLocks noChangeAspect="1"/>
          </p:cNvPicPr>
          <p:nvPr/>
        </p:nvPicPr>
        <p:blipFill>
          <a:blip r:embed="rId4" cstate="screen"/>
          <a:stretch>
            <a:fillRect/>
          </a:stretch>
        </p:blipFill>
        <p:spPr>
          <a:xfrm>
            <a:off x="7108757" y="1952609"/>
            <a:ext cx="1975159" cy="3944230"/>
          </a:xfrm>
          <a:prstGeom prst="rect">
            <a:avLst/>
          </a:prstGeom>
          <a:effectLst>
            <a:reflection blurRad="6350" stA="9000" endPos="38500" dist="50800" dir="5400000" sy="-100000" algn="bl" rotWithShape="0"/>
          </a:effectLst>
        </p:spPr>
      </p:pic>
      <p:pic>
        <p:nvPicPr>
          <p:cNvPr id="8" name="Picture 7"/>
          <p:cNvPicPr>
            <a:picLocks noChangeAspect="1"/>
          </p:cNvPicPr>
          <p:nvPr/>
        </p:nvPicPr>
        <p:blipFill>
          <a:blip r:embed="rId5" cstate="screen"/>
          <a:stretch>
            <a:fillRect/>
          </a:stretch>
        </p:blipFill>
        <p:spPr>
          <a:xfrm>
            <a:off x="9413326" y="1955057"/>
            <a:ext cx="1973933" cy="3941782"/>
          </a:xfrm>
          <a:prstGeom prst="rect">
            <a:avLst/>
          </a:prstGeom>
          <a:effectLst>
            <a:reflection blurRad="6350" stA="9000" endPos="38500" dist="50800" dir="5400000" sy="-100000" algn="bl" rotWithShape="0"/>
          </a:effectLst>
        </p:spPr>
      </p:pic>
      <p:pic>
        <p:nvPicPr>
          <p:cNvPr id="9" name="Picture 8"/>
          <p:cNvPicPr>
            <a:picLocks noChangeAspect="1"/>
          </p:cNvPicPr>
          <p:nvPr/>
        </p:nvPicPr>
        <p:blipFill>
          <a:blip r:embed="rId6" cstate="screen"/>
          <a:stretch>
            <a:fillRect/>
          </a:stretch>
        </p:blipFill>
        <p:spPr>
          <a:xfrm>
            <a:off x="4803962" y="1952609"/>
            <a:ext cx="1975385" cy="3944681"/>
          </a:xfrm>
          <a:prstGeom prst="rect">
            <a:avLst/>
          </a:prstGeom>
          <a:effectLst>
            <a:reflection blurRad="6350" stA="9000" endPos="38500" dist="50800" dir="5400000" sy="-100000" algn="bl" rotWithShape="0"/>
          </a:effectLst>
        </p:spPr>
      </p:pic>
      <p:sp>
        <p:nvSpPr>
          <p:cNvPr id="13" name="TextBox 12"/>
          <p:cNvSpPr txBox="1"/>
          <p:nvPr/>
        </p:nvSpPr>
        <p:spPr>
          <a:xfrm>
            <a:off x="463996" y="533168"/>
            <a:ext cx="4704558" cy="954107"/>
          </a:xfrm>
          <a:prstGeom prst="rect">
            <a:avLst/>
          </a:prstGeom>
          <a:noFill/>
        </p:spPr>
        <p:txBody>
          <a:bodyPr wrap="none" rtlCol="0">
            <a:spAutoFit/>
          </a:bodyPr>
          <a:lstStyle/>
          <a:p>
            <a:r>
              <a:rPr lang="en-US" sz="2800" dirty="0">
                <a:solidFill>
                  <a:schemeClr val="bg1"/>
                </a:solidFill>
                <a:latin typeface="Arial" panose="020B0604020202020204" pitchFamily="34" charset="0"/>
                <a:ea typeface="Microsoft YaHei" panose="020B0503020204020204" pitchFamily="34" charset="-122"/>
                <a:cs typeface="Arial" panose="020B0604020202020204" pitchFamily="34" charset="0"/>
              </a:rPr>
              <a:t>Mobile Application Features:</a:t>
            </a:r>
          </a:p>
          <a:p>
            <a:r>
              <a:rPr lang="en-US" sz="2800" b="1" dirty="0">
                <a:solidFill>
                  <a:schemeClr val="bg1"/>
                </a:solidFill>
                <a:latin typeface="Arial" panose="020B0604020202020204" pitchFamily="34" charset="0"/>
                <a:ea typeface="Microsoft YaHei" panose="020B0503020204020204" pitchFamily="34" charset="-122"/>
                <a:cs typeface="Arial" panose="020B0604020202020204" pitchFamily="34" charset="0"/>
              </a:rPr>
              <a:t>Online Employee Request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Rectangle 25"/>
          <p:cNvSpPr/>
          <p:nvPr/>
        </p:nvSpPr>
        <p:spPr>
          <a:xfrm>
            <a:off x="0" y="0"/>
            <a:ext cx="5779698"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7" name="TextBox 26"/>
          <p:cNvSpPr txBox="1"/>
          <p:nvPr/>
        </p:nvSpPr>
        <p:spPr>
          <a:xfrm>
            <a:off x="463996" y="533168"/>
            <a:ext cx="4998484" cy="954107"/>
          </a:xfrm>
          <a:prstGeom prst="rect">
            <a:avLst/>
          </a:prstGeom>
          <a:noFill/>
        </p:spPr>
        <p:txBody>
          <a:bodyPr wrap="none" rtlCol="0">
            <a:spAutoFit/>
          </a:bodyPr>
          <a:lstStyle/>
          <a:p>
            <a:r>
              <a:rPr lang="en-US" sz="2800" dirty="0">
                <a:solidFill>
                  <a:schemeClr val="bg1"/>
                </a:solidFill>
                <a:latin typeface="Arial" panose="020B0604020202020204" pitchFamily="34" charset="0"/>
                <a:ea typeface="Microsoft YaHei" panose="020B0503020204020204" pitchFamily="34" charset="-122"/>
                <a:cs typeface="Arial" panose="020B0604020202020204" pitchFamily="34" charset="0"/>
              </a:rPr>
              <a:t>Mobile Application Features:</a:t>
            </a:r>
          </a:p>
          <a:p>
            <a:r>
              <a:rPr lang="en-US" sz="2800" b="1" dirty="0" err="1">
                <a:solidFill>
                  <a:schemeClr val="bg1"/>
                </a:solidFill>
                <a:latin typeface="Arial" panose="020B0604020202020204" pitchFamily="34" charset="0"/>
                <a:ea typeface="Microsoft YaHei" panose="020B0503020204020204" pitchFamily="34" charset="-122"/>
                <a:cs typeface="Arial" panose="020B0604020202020204" pitchFamily="34" charset="0"/>
              </a:rPr>
              <a:t>Geofencing</a:t>
            </a:r>
            <a:r>
              <a:rPr lang="en-US" sz="2800" b="1" dirty="0">
                <a:solidFill>
                  <a:schemeClr val="bg1"/>
                </a:solidFill>
                <a:latin typeface="Arial" panose="020B0604020202020204" pitchFamily="34" charset="0"/>
                <a:ea typeface="Microsoft YaHei" panose="020B0503020204020204" pitchFamily="34" charset="-122"/>
                <a:cs typeface="Arial" panose="020B0604020202020204" pitchFamily="34" charset="0"/>
              </a:rPr>
              <a:t> Mobile Punches</a:t>
            </a:r>
          </a:p>
        </p:txBody>
      </p:sp>
      <p:sp>
        <p:nvSpPr>
          <p:cNvPr id="3" name="TextBox 2"/>
          <p:cNvSpPr txBox="1"/>
          <p:nvPr/>
        </p:nvSpPr>
        <p:spPr>
          <a:xfrm>
            <a:off x="6226810" y="457200"/>
            <a:ext cx="5540375" cy="738505"/>
          </a:xfrm>
          <a:prstGeom prst="rect">
            <a:avLst/>
          </a:prstGeom>
          <a:noFill/>
        </p:spPr>
        <p:txBody>
          <a:bodyPr wrap="square" lIns="0" tIns="0" rIns="0" bIns="0" rtlCol="0">
            <a:spAutoFit/>
          </a:bodyPr>
          <a:lstStyle/>
          <a:p>
            <a:pPr indent="0" algn="just">
              <a:lnSpc>
                <a:spcPct val="100000"/>
              </a:lnSpc>
              <a:buFont typeface="Arial" panose="020B0604020202020204" pitchFamily="34" charset="0"/>
              <a:buNone/>
            </a:pPr>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Creates</a:t>
            </a:r>
            <a:r>
              <a:rPr lang="en-US" altLang="en-US" sz="12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geographic boundaries</a:t>
            </a:r>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to restrict mobile application punches by defining </a:t>
            </a:r>
            <a:r>
              <a:rPr lang="en-US" altLang="en-US" sz="1200" dirty="0">
                <a:solidFill>
                  <a:srgbClr val="7AC143"/>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clock-in boundaries</a:t>
            </a:r>
            <a:r>
              <a:rPr lang="en-US" altLang="en-US" sz="12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Myriad Pro Light" panose="020B0403030403020204" pitchFamily="34" charset="0"/>
              </a:rPr>
              <a:t> within the BioTime software. These geofencing rules ensure employees can only perform mobile punches inside authorized locations for accurate and secure attendance tracking.</a:t>
            </a:r>
          </a:p>
        </p:txBody>
      </p:sp>
      <p:grpSp>
        <p:nvGrpSpPr>
          <p:cNvPr id="4" name="Group 3"/>
          <p:cNvGrpSpPr/>
          <p:nvPr/>
        </p:nvGrpSpPr>
        <p:grpSpPr>
          <a:xfrm>
            <a:off x="6454751" y="1492580"/>
            <a:ext cx="5120640" cy="5091964"/>
            <a:chOff x="6301946" y="743755"/>
            <a:chExt cx="5641687" cy="5526769"/>
          </a:xfrm>
        </p:grpSpPr>
        <p:pic>
          <p:nvPicPr>
            <p:cNvPr id="5" name="Picture 4"/>
            <p:cNvPicPr>
              <a:picLocks noChangeAspect="1"/>
            </p:cNvPicPr>
            <p:nvPr/>
          </p:nvPicPr>
          <p:blipFill rotWithShape="1">
            <a:blip r:embed="rId4"/>
            <a:srcRect l="12525" r="29221" b="2149"/>
            <a:stretch>
              <a:fillRect/>
            </a:stretch>
          </p:blipFill>
          <p:spPr>
            <a:xfrm>
              <a:off x="6301946" y="743755"/>
              <a:ext cx="5601729" cy="552676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28757" y="2157267"/>
              <a:ext cx="1351955" cy="2699743"/>
            </a:xfrm>
            <a:prstGeom prst="rect">
              <a:avLst/>
            </a:prstGeom>
          </p:spPr>
        </p:pic>
        <p:sp>
          <p:nvSpPr>
            <p:cNvPr id="7" name="Rectangle 6"/>
            <p:cNvSpPr/>
            <p:nvPr/>
          </p:nvSpPr>
          <p:spPr>
            <a:xfrm>
              <a:off x="6778320" y="2730913"/>
              <a:ext cx="915836" cy="29656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Microsoft YaHei" panose="020B0503020204020204" pitchFamily="34" charset="-122"/>
                  <a:ea typeface="Microsoft YaHei" panose="020B0503020204020204" pitchFamily="34" charset="-122"/>
                </a:rPr>
                <a:t>Allowed</a:t>
              </a:r>
            </a:p>
          </p:txBody>
        </p:sp>
        <p:grpSp>
          <p:nvGrpSpPr>
            <p:cNvPr id="8" name="Group 7"/>
            <p:cNvGrpSpPr/>
            <p:nvPr/>
          </p:nvGrpSpPr>
          <p:grpSpPr>
            <a:xfrm>
              <a:off x="7703827" y="2607803"/>
              <a:ext cx="715259" cy="479023"/>
              <a:chOff x="7724140" y="2564748"/>
              <a:chExt cx="715259" cy="479023"/>
            </a:xfrm>
          </p:grpSpPr>
          <p:pic>
            <p:nvPicPr>
              <p:cNvPr id="21" name="Picture 20"/>
              <p:cNvPicPr>
                <a:picLocks noChangeAspect="1"/>
              </p:cNvPicPr>
              <p:nvPr/>
            </p:nvPicPr>
            <p:blipFill>
              <a:blip r:embed="rId6">
                <a:biLevel thresh="75000"/>
              </a:blip>
              <a:stretch>
                <a:fillRect/>
              </a:stretch>
            </p:blipFill>
            <p:spPr>
              <a:xfrm>
                <a:off x="8017819" y="2810969"/>
                <a:ext cx="128906" cy="232802"/>
              </a:xfrm>
              <a:prstGeom prst="rect">
                <a:avLst/>
              </a:prstGeom>
              <a:noFill/>
              <a:ln w="9525">
                <a:noFill/>
              </a:ln>
            </p:spPr>
          </p:pic>
          <p:sp>
            <p:nvSpPr>
              <p:cNvPr id="22" name="TextBox 21"/>
              <p:cNvSpPr txBox="1"/>
              <p:nvPr/>
            </p:nvSpPr>
            <p:spPr>
              <a:xfrm>
                <a:off x="7724140" y="2564748"/>
                <a:ext cx="715259" cy="246221"/>
              </a:xfrm>
              <a:prstGeom prst="rect">
                <a:avLst/>
              </a:prstGeom>
              <a:noFill/>
            </p:spPr>
            <p:txBody>
              <a:bodyPr wrap="none" rtlCol="0">
                <a:spAutoFit/>
              </a:bodyPr>
              <a:lstStyle/>
              <a:p>
                <a:pPr algn="ctr"/>
                <a:r>
                  <a:rPr lang="en-US" sz="1000" b="1" dirty="0">
                    <a:latin typeface="Microsoft YaHei" panose="020B0503020204020204" pitchFamily="34" charset="-122"/>
                    <a:ea typeface="Microsoft YaHei" panose="020B0503020204020204" pitchFamily="34" charset="-122"/>
                  </a:rPr>
                  <a:t>Clock-in</a:t>
                </a:r>
              </a:p>
            </p:txBody>
          </p:sp>
        </p:grpSp>
        <p:sp>
          <p:nvSpPr>
            <p:cNvPr id="9" name="Rectangle 8"/>
            <p:cNvSpPr/>
            <p:nvPr/>
          </p:nvSpPr>
          <p:spPr>
            <a:xfrm>
              <a:off x="7400478" y="5630634"/>
              <a:ext cx="915836" cy="29656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icrosoft YaHei" panose="020B0503020204020204" pitchFamily="34" charset="-122"/>
                  <a:ea typeface="Microsoft YaHei" panose="020B0503020204020204" pitchFamily="34" charset="-122"/>
                </a:rPr>
                <a:t>Not Allowed</a:t>
              </a:r>
            </a:p>
          </p:txBody>
        </p:sp>
        <p:grpSp>
          <p:nvGrpSpPr>
            <p:cNvPr id="10" name="Group 9"/>
            <p:cNvGrpSpPr/>
            <p:nvPr/>
          </p:nvGrpSpPr>
          <p:grpSpPr>
            <a:xfrm>
              <a:off x="8339576" y="5507524"/>
              <a:ext cx="715259" cy="479023"/>
              <a:chOff x="7724140" y="2564748"/>
              <a:chExt cx="715259" cy="479023"/>
            </a:xfrm>
          </p:grpSpPr>
          <p:pic>
            <p:nvPicPr>
              <p:cNvPr id="19" name="Picture 18"/>
              <p:cNvPicPr>
                <a:picLocks noChangeAspect="1"/>
              </p:cNvPicPr>
              <p:nvPr/>
            </p:nvPicPr>
            <p:blipFill>
              <a:blip r:embed="rId6">
                <a:biLevel thresh="75000"/>
              </a:blip>
              <a:stretch>
                <a:fillRect/>
              </a:stretch>
            </p:blipFill>
            <p:spPr>
              <a:xfrm>
                <a:off x="8017819" y="2810969"/>
                <a:ext cx="128906" cy="232802"/>
              </a:xfrm>
              <a:prstGeom prst="rect">
                <a:avLst/>
              </a:prstGeom>
              <a:noFill/>
              <a:ln w="9525">
                <a:noFill/>
              </a:ln>
            </p:spPr>
          </p:pic>
          <p:sp>
            <p:nvSpPr>
              <p:cNvPr id="20" name="TextBox 19"/>
              <p:cNvSpPr txBox="1"/>
              <p:nvPr/>
            </p:nvSpPr>
            <p:spPr>
              <a:xfrm>
                <a:off x="7724140" y="2564748"/>
                <a:ext cx="715259" cy="246221"/>
              </a:xfrm>
              <a:prstGeom prst="rect">
                <a:avLst/>
              </a:prstGeom>
              <a:noFill/>
            </p:spPr>
            <p:txBody>
              <a:bodyPr wrap="none" rtlCol="0">
                <a:spAutoFit/>
              </a:bodyPr>
              <a:lstStyle/>
              <a:p>
                <a:pPr algn="ctr"/>
                <a:r>
                  <a:rPr lang="en-US" sz="1000" b="1" dirty="0">
                    <a:latin typeface="Microsoft YaHei" panose="020B0503020204020204" pitchFamily="34" charset="-122"/>
                    <a:ea typeface="Microsoft YaHei" panose="020B0503020204020204" pitchFamily="34" charset="-122"/>
                  </a:rPr>
                  <a:t>Clock-in</a:t>
                </a:r>
              </a:p>
            </p:txBody>
          </p:sp>
        </p:grpSp>
        <p:grpSp>
          <p:nvGrpSpPr>
            <p:cNvPr id="11" name="Group 10"/>
            <p:cNvGrpSpPr/>
            <p:nvPr/>
          </p:nvGrpSpPr>
          <p:grpSpPr>
            <a:xfrm>
              <a:off x="10312538" y="1499816"/>
              <a:ext cx="715259" cy="479023"/>
              <a:chOff x="7724140" y="2564748"/>
              <a:chExt cx="715259" cy="479023"/>
            </a:xfrm>
          </p:grpSpPr>
          <p:pic>
            <p:nvPicPr>
              <p:cNvPr id="17" name="Picture 16"/>
              <p:cNvPicPr>
                <a:picLocks noChangeAspect="1"/>
              </p:cNvPicPr>
              <p:nvPr/>
            </p:nvPicPr>
            <p:blipFill>
              <a:blip r:embed="rId6">
                <a:biLevel thresh="75000"/>
              </a:blip>
              <a:stretch>
                <a:fillRect/>
              </a:stretch>
            </p:blipFill>
            <p:spPr>
              <a:xfrm>
                <a:off x="8017819" y="2810969"/>
                <a:ext cx="128906" cy="232802"/>
              </a:xfrm>
              <a:prstGeom prst="rect">
                <a:avLst/>
              </a:prstGeom>
              <a:noFill/>
              <a:ln w="9525">
                <a:noFill/>
              </a:ln>
            </p:spPr>
          </p:pic>
          <p:sp>
            <p:nvSpPr>
              <p:cNvPr id="18" name="TextBox 17"/>
              <p:cNvSpPr txBox="1"/>
              <p:nvPr/>
            </p:nvSpPr>
            <p:spPr>
              <a:xfrm>
                <a:off x="7724140" y="2564748"/>
                <a:ext cx="715259" cy="246221"/>
              </a:xfrm>
              <a:prstGeom prst="rect">
                <a:avLst/>
              </a:prstGeom>
              <a:noFill/>
            </p:spPr>
            <p:txBody>
              <a:bodyPr wrap="none" rtlCol="0">
                <a:spAutoFit/>
              </a:bodyPr>
              <a:lstStyle/>
              <a:p>
                <a:pPr algn="ctr"/>
                <a:r>
                  <a:rPr lang="en-US" sz="1000" b="1" dirty="0">
                    <a:latin typeface="Microsoft YaHei" panose="020B0503020204020204" pitchFamily="34" charset="-122"/>
                    <a:ea typeface="Microsoft YaHei" panose="020B0503020204020204" pitchFamily="34" charset="-122"/>
                  </a:rPr>
                  <a:t>Clock-in</a:t>
                </a:r>
              </a:p>
            </p:txBody>
          </p:sp>
        </p:grpSp>
        <p:sp>
          <p:nvSpPr>
            <p:cNvPr id="12" name="Rectangle 11"/>
            <p:cNvSpPr/>
            <p:nvPr/>
          </p:nvSpPr>
          <p:spPr>
            <a:xfrm>
              <a:off x="11027797" y="1679419"/>
              <a:ext cx="915836" cy="29656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Microsoft YaHei" panose="020B0503020204020204" pitchFamily="34" charset="-122"/>
                  <a:ea typeface="Microsoft YaHei" panose="020B0503020204020204" pitchFamily="34" charset="-122"/>
                </a:rPr>
                <a:t>Not Allowed</a:t>
              </a:r>
            </a:p>
          </p:txBody>
        </p:sp>
        <p:grpSp>
          <p:nvGrpSpPr>
            <p:cNvPr id="13" name="Group 12"/>
            <p:cNvGrpSpPr/>
            <p:nvPr/>
          </p:nvGrpSpPr>
          <p:grpSpPr>
            <a:xfrm>
              <a:off x="9890958" y="3885170"/>
              <a:ext cx="715259" cy="479023"/>
              <a:chOff x="7724140" y="2564748"/>
              <a:chExt cx="715259" cy="479023"/>
            </a:xfrm>
          </p:grpSpPr>
          <p:pic>
            <p:nvPicPr>
              <p:cNvPr id="15" name="Picture 14"/>
              <p:cNvPicPr>
                <a:picLocks noChangeAspect="1"/>
              </p:cNvPicPr>
              <p:nvPr/>
            </p:nvPicPr>
            <p:blipFill>
              <a:blip r:embed="rId6">
                <a:biLevel thresh="75000"/>
              </a:blip>
              <a:stretch>
                <a:fillRect/>
              </a:stretch>
            </p:blipFill>
            <p:spPr>
              <a:xfrm>
                <a:off x="8017819" y="2810969"/>
                <a:ext cx="128906" cy="232802"/>
              </a:xfrm>
              <a:prstGeom prst="rect">
                <a:avLst/>
              </a:prstGeom>
              <a:noFill/>
              <a:ln w="9525">
                <a:noFill/>
              </a:ln>
            </p:spPr>
          </p:pic>
          <p:sp>
            <p:nvSpPr>
              <p:cNvPr id="16" name="TextBox 15"/>
              <p:cNvSpPr txBox="1"/>
              <p:nvPr/>
            </p:nvSpPr>
            <p:spPr>
              <a:xfrm>
                <a:off x="7724140" y="2564748"/>
                <a:ext cx="715259" cy="246221"/>
              </a:xfrm>
              <a:prstGeom prst="rect">
                <a:avLst/>
              </a:prstGeom>
              <a:noFill/>
            </p:spPr>
            <p:txBody>
              <a:bodyPr wrap="none" rtlCol="0">
                <a:spAutoFit/>
              </a:bodyPr>
              <a:lstStyle/>
              <a:p>
                <a:pPr algn="ctr"/>
                <a:r>
                  <a:rPr lang="en-US" sz="1000" b="1" dirty="0">
                    <a:latin typeface="Microsoft YaHei" panose="020B0503020204020204" pitchFamily="34" charset="-122"/>
                    <a:ea typeface="Microsoft YaHei" panose="020B0503020204020204" pitchFamily="34" charset="-122"/>
                  </a:rPr>
                  <a:t>Clock-in</a:t>
                </a:r>
              </a:p>
            </p:txBody>
          </p:sp>
        </p:grpSp>
        <p:sp>
          <p:nvSpPr>
            <p:cNvPr id="14" name="Rectangle 13"/>
            <p:cNvSpPr/>
            <p:nvPr/>
          </p:nvSpPr>
          <p:spPr>
            <a:xfrm>
              <a:off x="10606217" y="4067630"/>
              <a:ext cx="915836" cy="29656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Microsoft YaHei" panose="020B0503020204020204" pitchFamily="34" charset="-122"/>
                  <a:ea typeface="Microsoft YaHei" panose="020B0503020204020204" pitchFamily="34" charset="-122"/>
                </a:rPr>
                <a:t>Allowed</a:t>
              </a:r>
            </a:p>
          </p:txBody>
        </p:sp>
      </p:grpSp>
      <p:grpSp>
        <p:nvGrpSpPr>
          <p:cNvPr id="30" name="Group 29"/>
          <p:cNvGrpSpPr/>
          <p:nvPr/>
        </p:nvGrpSpPr>
        <p:grpSpPr>
          <a:xfrm>
            <a:off x="434975" y="2200910"/>
            <a:ext cx="4908550" cy="4009390"/>
            <a:chOff x="685" y="3466"/>
            <a:chExt cx="7730" cy="6314"/>
          </a:xfrm>
        </p:grpSpPr>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 y="3466"/>
              <a:ext cx="7731" cy="6315"/>
            </a:xfrm>
            <a:prstGeom prst="rect">
              <a:avLst/>
            </a:prstGeom>
          </p:spPr>
        </p:pic>
        <p:pic>
          <p:nvPicPr>
            <p:cNvPr id="29" name="Picture 28"/>
            <p:cNvPicPr>
              <a:picLocks noChangeAspect="1"/>
            </p:cNvPicPr>
            <p:nvPr/>
          </p:nvPicPr>
          <p:blipFill>
            <a:blip r:embed="rId8"/>
            <a:stretch>
              <a:fillRect/>
            </a:stretch>
          </p:blipFill>
          <p:spPr>
            <a:xfrm>
              <a:off x="1280" y="3789"/>
              <a:ext cx="6519" cy="4112"/>
            </a:xfrm>
            <a:prstGeom prst="rect">
              <a:avLst/>
            </a:prstGeom>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3" name="Group 3"/>
          <p:cNvGraphicFramePr>
            <a:graphicFrameLocks noGrp="1"/>
          </p:cNvGraphicFramePr>
          <p:nvPr/>
        </p:nvGraphicFramePr>
        <p:xfrm>
          <a:off x="833120" y="1279007"/>
          <a:ext cx="10505440" cy="2926080"/>
        </p:xfrm>
        <a:graphic>
          <a:graphicData uri="http://schemas.openxmlformats.org/drawingml/2006/table">
            <a:tbl>
              <a:tblPr>
                <a:tableStyleId>{F5AB1C69-6EDB-4FF4-983F-18BD219EF322}</a:tableStyleId>
              </a:tblPr>
              <a:tblGrid>
                <a:gridCol w="2527009"/>
                <a:gridCol w="7978431"/>
              </a:tblGrid>
              <a:tr h="365760">
                <a:tc gridSpan="2">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600" b="1" u="none" strike="noStrike" cap="none" normalizeH="0" baseline="0" dirty="0">
                          <a:ln>
                            <a:noFill/>
                          </a:ln>
                          <a:solidFill>
                            <a:srgbClr val="7AC144"/>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Software Specifications</a:t>
                      </a:r>
                      <a:endParaRPr kumimoji="0" lang="en-US" altLang="en-US" sz="1600" b="1" i="0" u="none" strike="noStrike" cap="none" normalizeH="0" baseline="0" dirty="0">
                        <a:ln>
                          <a:noFill/>
                        </a:ln>
                        <a:solidFill>
                          <a:srgbClr val="7AC144"/>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c hMerge="1">
                  <a:txBody>
                    <a:bodyPr/>
                    <a:lstStyle/>
                    <a:p>
                      <a:endParaRPr lang="en-US"/>
                    </a:p>
                  </a:txBody>
                  <a:tcPr marL="91439" marR="91439" marT="44652" marB="44652" anchor="ctr" horzOverflow="overflow"/>
                </a:tc>
              </a:tr>
              <a:tr h="365760">
                <a:tc>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IN" altLang="en-US" sz="1200" b="1"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System Architecture</a:t>
                      </a:r>
                      <a:endParaRPr kumimoji="0" lang="en-US" altLang="en-US" sz="1200" b="1"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c>
                  <a:txBody>
                    <a:body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200" b="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SimSun" panose="02010600030101010101" pitchFamily="2" charset="-122"/>
                        </a:rPr>
                        <a:t>Web-based software</a:t>
                      </a:r>
                      <a:endParaRPr kumimoji="0" lang="en-US" altLang="en-US" sz="1200" b="0"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r>
              <a:tr h="365760">
                <a:tc>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IN" altLang="en-US" sz="1200" b="1"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Suggested Devices</a:t>
                      </a:r>
                      <a:endParaRPr kumimoji="0" lang="en-US" altLang="en-US" sz="1200" b="1"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IN" altLang="en-US" sz="1200" b="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Standalone devices with Attendance PUSH &amp; Green Label Series </a:t>
                      </a:r>
                      <a:r>
                        <a:rPr kumimoji="0" lang="en-IN" altLang="en-US" sz="1200" b="0" i="1"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(please refer to the Hardware Suggestion List)</a:t>
                      </a:r>
                      <a:endParaRPr kumimoji="0" lang="en-US" sz="1200" b="0" i="1"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endParaRPr>
                    </a:p>
                  </a:txBody>
                  <a:tcPr marL="91439" marR="91439" marT="44652" marB="44652" anchor="ctr" horzOverflow="overflow"/>
                </a:tc>
              </a:tr>
              <a:tr h="365760">
                <a:tc>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1"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Authentication Options</a:t>
                      </a:r>
                      <a:endParaRPr kumimoji="0" lang="en-US" altLang="en-US" sz="1200" b="1"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c>
                  <a:txBody>
                    <a:body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SimSun" panose="02010600030101010101" pitchFamily="2" charset="-122"/>
                        </a:rPr>
                        <a:t>Fingerprint / Face / Palm / RFID / Password</a:t>
                      </a:r>
                      <a:endParaRPr kumimoji="0" lang="en-US" altLang="en-US" sz="1200" b="0"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r>
              <a:tr h="365760">
                <a:tc>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1"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Max. Supported Devices</a:t>
                      </a:r>
                    </a:p>
                  </a:txBody>
                  <a:tcPr marL="91439" marR="91439" marT="44652" marB="44652" anchor="ctr" horzOverflow="overflow"/>
                </a:tc>
                <a:tc>
                  <a:txBody>
                    <a:body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0"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500 devices in a single server </a:t>
                      </a:r>
                      <a:r>
                        <a:rPr kumimoji="0" lang="en-IN" altLang="en-US" sz="1200" b="0" i="1"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(please contact ZKTeco for more information on capacity expansion)</a:t>
                      </a:r>
                      <a:endParaRPr kumimoji="0" lang="en-US" altLang="en-US" sz="1200" b="0"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r>
              <a:tr h="365760">
                <a:tc>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1"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SimSun" panose="02010600030101010101" pitchFamily="2" charset="-122"/>
                        </a:rPr>
                        <a:t>Database</a:t>
                      </a:r>
                      <a:endParaRPr kumimoji="0" lang="en-US" altLang="en-US" sz="1200" b="1"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c>
                  <a:txBody>
                    <a:body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SimSun" panose="02010600030101010101" pitchFamily="2" charset="-122"/>
                        </a:rPr>
                        <a:t>PostgreSQL (Default), MSSQL Server 2017/2019, MySQL 7.0 or above, Oracle 19c</a:t>
                      </a:r>
                      <a:endParaRPr kumimoji="0" lang="en-US" altLang="en-US" sz="1200" b="0"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r>
              <a:tr h="365760">
                <a:tc>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1"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SimSun" panose="02010600030101010101" pitchFamily="2" charset="-122"/>
                        </a:rPr>
                        <a:t>Supported OS</a:t>
                      </a:r>
                      <a:endParaRPr kumimoji="0" lang="en-US" altLang="en-US" sz="1200" b="1"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c>
                  <a:txBody>
                    <a:body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SimSun" panose="02010600030101010101" pitchFamily="2" charset="-122"/>
                        </a:rPr>
                        <a:t>Windows Server 2016/ 2019/ 2022, Windows 10/ 11</a:t>
                      </a:r>
                      <a:endParaRPr kumimoji="0" lang="en-US" altLang="en-US" sz="1200" b="0"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r>
              <a:tr h="365760">
                <a:tc>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1"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Suggested Browsers</a:t>
                      </a:r>
                      <a:endParaRPr kumimoji="0" lang="en-US" altLang="en-US" sz="1200" b="1"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c>
                  <a:txBody>
                    <a:body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en-US" sz="1200" u="none" strike="noStrike" kern="1200" cap="none" normalizeH="0" baseline="0" dirty="0">
                          <a:ln>
                            <a:noFill/>
                          </a:ln>
                          <a:effectLst/>
                          <a:latin typeface="Arial" panose="020B0604020202020204" pitchFamily="34" charset="0"/>
                          <a:ea typeface="Microsoft YaHei" panose="020B0503020204020204" pitchFamily="34" charset="-122"/>
                          <a:cs typeface="Arial" panose="020B0604020202020204" pitchFamily="34" charset="0"/>
                          <a:sym typeface="SimSun" panose="02010600030101010101" pitchFamily="2" charset="-122"/>
                        </a:rPr>
                        <a:t>Chrome 33+, IE 11+, Firefox 27+</a:t>
                      </a:r>
                      <a:endParaRPr kumimoji="0" lang="en-US" altLang="en-US" sz="1200" b="0" i="0" u="none" strike="noStrike" cap="none" normalizeH="0" baseline="0" dirty="0">
                        <a:ln>
                          <a:noFill/>
                        </a:ln>
                        <a:solidFill>
                          <a:srgbClr val="474B4F"/>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r>
            </a:tbl>
          </a:graphicData>
        </a:graphic>
      </p:graphicFrame>
      <p:graphicFrame>
        <p:nvGraphicFramePr>
          <p:cNvPr id="4" name="Group 3"/>
          <p:cNvGraphicFramePr>
            <a:graphicFrameLocks noGrp="1"/>
          </p:cNvGraphicFramePr>
          <p:nvPr/>
        </p:nvGraphicFramePr>
        <p:xfrm>
          <a:off x="833119" y="4284008"/>
          <a:ext cx="10525763" cy="1918104"/>
        </p:xfrm>
        <a:graphic>
          <a:graphicData uri="http://schemas.openxmlformats.org/drawingml/2006/table">
            <a:tbl>
              <a:tblPr>
                <a:tableStyleId>{F5AB1C69-6EDB-4FF4-983F-18BD219EF322}</a:tableStyleId>
              </a:tblPr>
              <a:tblGrid>
                <a:gridCol w="2531897"/>
                <a:gridCol w="7993866"/>
              </a:tblGrid>
              <a:tr h="365760">
                <a:tc gridSpan="2">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600" b="1" u="none" strike="noStrike" cap="none" normalizeH="0" baseline="0" dirty="0">
                          <a:ln>
                            <a:noFill/>
                          </a:ln>
                          <a:solidFill>
                            <a:srgbClr val="7AC144"/>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Minimum Server Hardware Requirements</a:t>
                      </a:r>
                      <a:endParaRPr kumimoji="0" lang="en-US" altLang="en-US" sz="1600" b="1" i="0" u="none" strike="noStrike" cap="none" normalizeH="0" baseline="0" dirty="0">
                        <a:ln>
                          <a:noFill/>
                        </a:ln>
                        <a:solidFill>
                          <a:srgbClr val="7AC144"/>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c hMerge="1">
                  <a:txBody>
                    <a:bodyPr/>
                    <a:lstStyle/>
                    <a:p>
                      <a:endParaRPr lang="en-US"/>
                    </a:p>
                  </a:txBody>
                  <a:tcPr marL="91439" marR="91439" marT="44652" marB="44652" anchor="ctr" horzOverflow="overflow"/>
                </a:tc>
              </a:tr>
              <a:tr h="365760">
                <a:tc>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1"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CPU</a:t>
                      </a:r>
                    </a:p>
                  </a:txBody>
                  <a:tcPr marL="91439" marR="91439" marT="44652" marB="44652" anchor="ctr" horzOverflow="overflow"/>
                </a:tc>
                <a:tc>
                  <a:txBody>
                    <a:body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0"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Dual Core Processor with speed of 2.4GHz or faster</a:t>
                      </a:r>
                    </a:p>
                  </a:txBody>
                  <a:tcPr marL="91439" marR="91439" marT="44652" marB="44652" anchor="ctr" horzOverflow="overflow"/>
                </a:tc>
              </a:tr>
              <a:tr h="365760">
                <a:tc>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1"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RAM</a:t>
                      </a:r>
                    </a:p>
                  </a:txBody>
                  <a:tcPr marL="91439" marR="91439" marT="44652" marB="44652" anchor="ctr" horzOverflow="overflow"/>
                </a:tc>
                <a:tc>
                  <a:txBody>
                    <a:body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0"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4GB RAM available or above</a:t>
                      </a:r>
                    </a:p>
                  </a:txBody>
                  <a:tcPr marL="91439" marR="91439" marT="44652" marB="44652" anchor="ctr" horzOverflow="overflow"/>
                </a:tc>
              </a:tr>
              <a:tr h="365760">
                <a:tc>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1"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SimSun" panose="02010600030101010101" pitchFamily="2" charset="-122"/>
                        </a:rPr>
                        <a:t>Storage</a:t>
                      </a:r>
                      <a:endParaRPr kumimoji="0" lang="en-US" altLang="en-US" sz="1200" b="1"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c>
                  <a:txBody>
                    <a:body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100GB available space or above</a:t>
                      </a:r>
                    </a:p>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(We recommend using NFTS hard disk partition as the software installation directory)</a:t>
                      </a:r>
                      <a:endParaRPr kumimoji="0" lang="en-US" altLang="en-US" sz="1200" b="0"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endParaRPr>
                    </a:p>
                  </a:txBody>
                  <a:tcPr marL="91439" marR="91439" marT="44652" marB="44652" anchor="ctr" horzOverflow="overflow"/>
                </a:tc>
              </a:tr>
              <a:tr h="365760">
                <a:tc>
                  <a:txBody>
                    <a:bodyPr/>
                    <a:lstStyle/>
                    <a:p>
                      <a:pPr marL="0" marR="0" lvl="0" indent="0" algn="ctr"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1"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Display Resolution</a:t>
                      </a:r>
                    </a:p>
                  </a:txBody>
                  <a:tcPr marL="91439" marR="91439" marT="44652" marB="44652" anchor="ctr" horzOverflow="overflow"/>
                </a:tc>
                <a:tc>
                  <a:txBody>
                    <a:bodyPr/>
                    <a:lstStyle/>
                    <a:p>
                      <a:pPr marL="0" marR="0" lvl="0" indent="0" algn="l" defTabSz="12192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en-US" sz="1200" b="0" i="0" u="none" strike="noStrike" cap="none" normalizeH="0" baseline="0" dirty="0">
                          <a:ln>
                            <a:noFill/>
                          </a:ln>
                          <a:solidFill>
                            <a:schemeClr val="tx1">
                              <a:lumMod val="85000"/>
                              <a:lumOff val="15000"/>
                            </a:schemeClr>
                          </a:solidFill>
                          <a:effectLst/>
                          <a:latin typeface="Arial" panose="020B0604020202020204" pitchFamily="34" charset="0"/>
                          <a:ea typeface="Microsoft YaHei" panose="020B0503020204020204" pitchFamily="34" charset="-122"/>
                          <a:cs typeface="Arial" panose="020B0604020202020204" pitchFamily="34" charset="0"/>
                          <a:sym typeface="Calibri" panose="020F0502020204030204" charset="0"/>
                        </a:rPr>
                        <a:t>1024*768 or above</a:t>
                      </a:r>
                    </a:p>
                  </a:txBody>
                  <a:tcPr marL="91439" marR="91439" marT="44652" marB="44652" anchor="ctr" horzOverflow="overflow"/>
                </a:tc>
              </a:tr>
            </a:tbl>
          </a:graphicData>
        </a:graphic>
      </p:graphicFrame>
      <p:sp>
        <p:nvSpPr>
          <p:cNvPr id="5" name="TextBox 4"/>
          <p:cNvSpPr txBox="1"/>
          <p:nvPr/>
        </p:nvSpPr>
        <p:spPr>
          <a:xfrm>
            <a:off x="833119" y="6281033"/>
            <a:ext cx="3329758" cy="246221"/>
          </a:xfrm>
          <a:prstGeom prst="rect">
            <a:avLst/>
          </a:prstGeom>
          <a:noFill/>
        </p:spPr>
        <p:txBody>
          <a:bodyPr wrap="none" rtlCol="0">
            <a:spAutoFit/>
          </a:bodyPr>
          <a:lstStyle/>
          <a:p>
            <a:r>
              <a:rPr lang="en-US" sz="1000" i="1" dirty="0">
                <a:latin typeface="Arial" panose="020B0604020202020204" pitchFamily="34" charset="0"/>
                <a:ea typeface="Microsoft YaHei" panose="020B0503020204020204" pitchFamily="34" charset="-122"/>
                <a:cs typeface="Arial" panose="020B0604020202020204" pitchFamily="34" charset="0"/>
              </a:rPr>
              <a:t>*It is recommended to use different server for database.</a:t>
            </a:r>
          </a:p>
        </p:txBody>
      </p:sp>
      <p:sp>
        <p:nvSpPr>
          <p:cNvPr id="6" name="TextBox 5"/>
          <p:cNvSpPr txBox="1"/>
          <p:nvPr/>
        </p:nvSpPr>
        <p:spPr>
          <a:xfrm>
            <a:off x="849482" y="391237"/>
            <a:ext cx="3313729" cy="646331"/>
          </a:xfrm>
          <a:prstGeom prst="rect">
            <a:avLst/>
          </a:prstGeom>
          <a:noFill/>
        </p:spPr>
        <p:txBody>
          <a:bodyPr wrap="none" rtlCol="0">
            <a:spAutoFit/>
          </a:bodyPr>
          <a:lstStyle/>
          <a:p>
            <a:pPr algn="l"/>
            <a:r>
              <a:rPr lang="en-US" sz="3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Specifications</a:t>
            </a:r>
          </a:p>
        </p:txBody>
      </p:sp>
      <p:cxnSp>
        <p:nvCxnSpPr>
          <p:cNvPr id="7" name="Straight Connector 6"/>
          <p:cNvCxnSpPr/>
          <p:nvPr/>
        </p:nvCxnSpPr>
        <p:spPr>
          <a:xfrm>
            <a:off x="4224020" y="723900"/>
            <a:ext cx="7096125" cy="0"/>
          </a:xfrm>
          <a:prstGeom prst="line">
            <a:avLst/>
          </a:prstGeom>
          <a:ln>
            <a:solidFill>
              <a:srgbClr val="7AC143"/>
            </a:solidFill>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15929" r="17257"/>
          <a:stretch>
            <a:fillRect/>
          </a:stretch>
        </p:blipFill>
        <p:spPr>
          <a:xfrm>
            <a:off x="10351478" y="1144162"/>
            <a:ext cx="1168582" cy="1093125"/>
          </a:xfrm>
          <a:prstGeom prst="rect">
            <a:avLst/>
          </a:prstGeom>
        </p:spPr>
      </p:pic>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23256" y="2541232"/>
            <a:ext cx="1173355" cy="1173355"/>
          </a:xfrm>
          <a:prstGeom prst="rect">
            <a:avLst/>
          </a:prstGeom>
        </p:spPr>
      </p:pic>
      <p:pic>
        <p:nvPicPr>
          <p:cNvPr id="35" name="Picture 34"/>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2923" b="96242" l="2270" r="99117">
                        <a14:foregroundMark x1="22951" y1="44468" x2="22951" y2="44468"/>
                        <a14:foregroundMark x1="27743" y1="45303" x2="27743" y2="45303"/>
                        <a14:foregroundMark x1="32409" y1="45094" x2="32409" y2="45094"/>
                        <a14:foregroundMark x1="36444" y1="45094" x2="36444" y2="45094"/>
                        <a14:foregroundMark x1="37831" y1="44676" x2="37831" y2="44676"/>
                        <a14:foregroundMark x1="38840" y1="44676" x2="38840" y2="44676"/>
                        <a14:foregroundMark x1="29634" y1="45303" x2="29634" y2="45303"/>
                        <a14:foregroundMark x1="36444" y1="49061" x2="36444" y2="49061"/>
                        <a14:foregroundMark x1="34174" y1="49896" x2="34174" y2="49896"/>
                        <a14:foregroundMark x1="38714" y1="48852" x2="38714" y2="48852"/>
                        <a14:foregroundMark x1="39723" y1="49269" x2="12736" y2="49269"/>
                        <a14:foregroundMark x1="58512" y1="45511" x2="75788" y2="45094"/>
                        <a14:foregroundMark x1="58512" y1="44468" x2="59142" y2="44885"/>
                        <a14:foregroundMark x1="58638" y1="49478" x2="86381" y2="49687"/>
                        <a14:foregroundMark x1="80076" y1="48434" x2="80580" y2="48643"/>
                        <a14:foregroundMark x1="82093" y1="48225" x2="82093" y2="48225"/>
                        <a14:foregroundMark x1="84615" y1="48434" x2="84994" y2="48434"/>
                        <a14:foregroundMark x1="21311" y1="44885" x2="22446" y2="45511"/>
                        <a14:foregroundMark x1="20303" y1="44050" x2="39975" y2="43841"/>
                        <a14:foregroundMark x1="20303" y1="46555" x2="40101" y2="46764"/>
                        <a14:foregroundMark x1="12484" y1="50731" x2="39975" y2="50939"/>
                        <a14:foregroundMark x1="12358" y1="48225" x2="20933" y2="48225"/>
                        <a14:foregroundMark x1="12106" y1="48434" x2="12106" y2="50939"/>
                        <a14:foregroundMark x1="40227" y1="43424" x2="40227" y2="50939"/>
                        <a14:foregroundMark x1="20050" y1="43633" x2="20050" y2="46347"/>
                        <a14:foregroundMark x1="58134" y1="44259" x2="75662" y2="44050"/>
                        <a14:foregroundMark x1="58512" y1="50731" x2="85750" y2="51357"/>
                        <a14:foregroundMark x1="82346" y1="47808" x2="86507" y2="48225"/>
                        <a14:foregroundMark x1="86381" y1="49687" x2="86507" y2="51775"/>
                        <a14:foregroundMark x1="58008" y1="44468" x2="58260" y2="50939"/>
                      </a14:backgroundRemoval>
                    </a14:imgEffect>
                  </a14:imgLayer>
                </a14:imgProps>
              </a:ext>
              <a:ext uri="{28A0092B-C50C-407E-A947-70E740481C1C}">
                <a14:useLocalDpi xmlns:a14="http://schemas.microsoft.com/office/drawing/2010/main" val="0"/>
              </a:ext>
            </a:extLst>
          </a:blip>
          <a:srcRect l="9226" t="37996" r="11356" b="34183"/>
          <a:stretch>
            <a:fillRect/>
          </a:stretch>
        </p:blipFill>
        <p:spPr>
          <a:xfrm>
            <a:off x="5811446" y="1521384"/>
            <a:ext cx="2811780" cy="594437"/>
          </a:xfrm>
          <a:prstGeom prst="rect">
            <a:avLst/>
          </a:prstGeom>
        </p:spPr>
      </p:pic>
      <p:pic>
        <p:nvPicPr>
          <p:cNvPr id="36" name="Picture 35"/>
          <p:cNvPicPr>
            <a:picLocks noChangeAspect="1"/>
          </p:cNvPicPr>
          <p:nvPr/>
        </p:nvPicPr>
        <p:blipFill>
          <a:blip r:embed="rId8"/>
          <a:stretch>
            <a:fillRect/>
          </a:stretch>
        </p:blipFill>
        <p:spPr>
          <a:xfrm>
            <a:off x="10845645" y="4240422"/>
            <a:ext cx="657431" cy="655557"/>
          </a:xfrm>
          <a:prstGeom prst="rect">
            <a:avLst/>
          </a:prstGeom>
        </p:spPr>
      </p:pic>
      <p:pic>
        <p:nvPicPr>
          <p:cNvPr id="37" name="Picture 3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43293" y="2649047"/>
            <a:ext cx="1574996" cy="976013"/>
          </a:xfrm>
          <a:prstGeom prst="rect">
            <a:avLst/>
          </a:prstGeom>
        </p:spPr>
      </p:pic>
      <p:pic>
        <p:nvPicPr>
          <p:cNvPr id="38" name="Picture 3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09347" y="4350689"/>
            <a:ext cx="1140626" cy="657761"/>
          </a:xfrm>
          <a:prstGeom prst="rect">
            <a:avLst/>
          </a:prstGeom>
        </p:spPr>
      </p:pic>
      <p:pic>
        <p:nvPicPr>
          <p:cNvPr id="39" name="Picture 38"/>
          <p:cNvPicPr>
            <a:picLocks noChangeAspect="1"/>
          </p:cNvPicPr>
          <p:nvPr/>
        </p:nvPicPr>
        <p:blipFill rotWithShape="1">
          <a:blip r:embed="rId11">
            <a:extLst>
              <a:ext uri="{28A0092B-C50C-407E-A947-70E740481C1C}">
                <a14:useLocalDpi xmlns:a14="http://schemas.microsoft.com/office/drawing/2010/main" val="0"/>
              </a:ext>
            </a:extLst>
          </a:blip>
          <a:srcRect l="2904" t="11818" r="5325" b="16171"/>
          <a:stretch>
            <a:fillRect/>
          </a:stretch>
        </p:blipFill>
        <p:spPr>
          <a:xfrm>
            <a:off x="6727884" y="4315285"/>
            <a:ext cx="1903714" cy="700217"/>
          </a:xfrm>
          <a:prstGeom prst="rect">
            <a:avLst/>
          </a:prstGeom>
        </p:spPr>
      </p:pic>
      <p:pic>
        <p:nvPicPr>
          <p:cNvPr id="40" name="Picture 39"/>
          <p:cNvPicPr>
            <a:picLocks noChangeAspect="1"/>
          </p:cNvPicPr>
          <p:nvPr/>
        </p:nvPicPr>
        <p:blipFill rotWithShape="1">
          <a:blip r:embed="rId12" cstate="print">
            <a:extLst>
              <a:ext uri="{28A0092B-C50C-407E-A947-70E740481C1C}">
                <a14:useLocalDpi xmlns:a14="http://schemas.microsoft.com/office/drawing/2010/main" val="0"/>
              </a:ext>
            </a:extLst>
          </a:blip>
          <a:srcRect l="15916" t="17217" r="12613" b="15515"/>
          <a:stretch>
            <a:fillRect/>
          </a:stretch>
        </p:blipFill>
        <p:spPr>
          <a:xfrm>
            <a:off x="5405273" y="4237178"/>
            <a:ext cx="1076069" cy="759578"/>
          </a:xfrm>
          <a:prstGeom prst="rect">
            <a:avLst/>
          </a:prstGeom>
        </p:spPr>
      </p:pic>
      <p:pic>
        <p:nvPicPr>
          <p:cNvPr id="41" name="Picture 4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78910" y="4350689"/>
            <a:ext cx="1513459" cy="475478"/>
          </a:xfrm>
          <a:prstGeom prst="rect">
            <a:avLst/>
          </a:prstGeom>
        </p:spPr>
      </p:pic>
      <p:pic>
        <p:nvPicPr>
          <p:cNvPr id="42" name="Picture 4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389747" y="4203846"/>
            <a:ext cx="1634674" cy="919504"/>
          </a:xfrm>
          <a:prstGeom prst="rect">
            <a:avLst/>
          </a:prstGeom>
        </p:spPr>
      </p:pic>
      <p:pic>
        <p:nvPicPr>
          <p:cNvPr id="3" name="Picture 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00314" y="2935224"/>
            <a:ext cx="1575840" cy="472956"/>
          </a:xfrm>
          <a:prstGeom prst="rect">
            <a:avLst/>
          </a:prstGeom>
        </p:spPr>
      </p:pic>
      <p:pic>
        <p:nvPicPr>
          <p:cNvPr id="8" name="Picture 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987692" y="2614859"/>
            <a:ext cx="1097030" cy="1026102"/>
          </a:xfrm>
          <a:prstGeom prst="rect">
            <a:avLst/>
          </a:prstGeom>
        </p:spPr>
      </p:pic>
      <p:pic>
        <p:nvPicPr>
          <p:cNvPr id="9" name="Picture 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245051" y="5669018"/>
            <a:ext cx="1774834" cy="518120"/>
          </a:xfrm>
          <a:prstGeom prst="rect">
            <a:avLst/>
          </a:prstGeom>
        </p:spPr>
      </p:pic>
      <p:pic>
        <p:nvPicPr>
          <p:cNvPr id="10" name="Picture 9"/>
          <p:cNvPicPr>
            <a:picLocks noChangeAspect="1"/>
          </p:cNvPicPr>
          <p:nvPr/>
        </p:nvPicPr>
        <p:blipFill rotWithShape="1">
          <a:blip r:embed="rId18">
            <a:extLst>
              <a:ext uri="{28A0092B-C50C-407E-A947-70E740481C1C}">
                <a14:useLocalDpi xmlns:a14="http://schemas.microsoft.com/office/drawing/2010/main" val="0"/>
              </a:ext>
            </a:extLst>
          </a:blip>
          <a:srcRect l="23951" t="9417" r="25544" b="15481"/>
          <a:stretch>
            <a:fillRect/>
          </a:stretch>
        </p:blipFill>
        <p:spPr>
          <a:xfrm>
            <a:off x="3913204" y="5421451"/>
            <a:ext cx="988542" cy="1013254"/>
          </a:xfrm>
          <a:prstGeom prst="rect">
            <a:avLst/>
          </a:prstGeom>
        </p:spPr>
      </p:pic>
      <p:pic>
        <p:nvPicPr>
          <p:cNvPr id="11" name="Picture 10"/>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601579" y="2729634"/>
            <a:ext cx="836612" cy="796552"/>
          </a:xfrm>
          <a:prstGeom prst="rect">
            <a:avLst/>
          </a:prstGeom>
        </p:spPr>
      </p:pic>
      <p:pic>
        <p:nvPicPr>
          <p:cNvPr id="12" name="Picture 1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276471" y="5730547"/>
            <a:ext cx="1400980" cy="395063"/>
          </a:xfrm>
          <a:prstGeom prst="rect">
            <a:avLst/>
          </a:prstGeom>
        </p:spPr>
      </p:pic>
      <p:pic>
        <p:nvPicPr>
          <p:cNvPr id="14" name="Picture 13"/>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408010" y="2619065"/>
            <a:ext cx="1165487" cy="1165487"/>
          </a:xfrm>
          <a:prstGeom prst="rect">
            <a:avLst/>
          </a:prstGeom>
        </p:spPr>
      </p:pic>
      <p:pic>
        <p:nvPicPr>
          <p:cNvPr id="22" name="Picture 21"/>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172571" y="5505527"/>
            <a:ext cx="1716440" cy="578504"/>
          </a:xfrm>
          <a:prstGeom prst="rect">
            <a:avLst/>
          </a:prstGeom>
        </p:spPr>
      </p:pic>
      <p:pic>
        <p:nvPicPr>
          <p:cNvPr id="23" name="Picture 22"/>
          <p:cNvPicPr>
            <a:picLocks noChangeAspect="1"/>
          </p:cNvPicPr>
          <p:nvPr/>
        </p:nvPicPr>
        <p:blipFill rotWithShape="1">
          <a:blip r:embed="rId23" cstate="print">
            <a:extLst>
              <a:ext uri="{28A0092B-C50C-407E-A947-70E740481C1C}">
                <a14:useLocalDpi xmlns:a14="http://schemas.microsoft.com/office/drawing/2010/main" val="0"/>
              </a:ext>
            </a:extLst>
          </a:blip>
          <a:srcRect l="10310" r="14938"/>
          <a:stretch>
            <a:fillRect/>
          </a:stretch>
        </p:blipFill>
        <p:spPr>
          <a:xfrm>
            <a:off x="5360887" y="2543204"/>
            <a:ext cx="1514864" cy="1108522"/>
          </a:xfrm>
          <a:prstGeom prst="rect">
            <a:avLst/>
          </a:prstGeom>
        </p:spPr>
      </p:pic>
      <p:pic>
        <p:nvPicPr>
          <p:cNvPr id="24" name="Picture 23"/>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156422" y="5338886"/>
            <a:ext cx="1382057" cy="1382057"/>
          </a:xfrm>
          <a:prstGeom prst="rect">
            <a:avLst/>
          </a:prstGeom>
        </p:spPr>
      </p:pic>
      <p:pic>
        <p:nvPicPr>
          <p:cNvPr id="2" name="Picture 1"/>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8980418" y="1144162"/>
            <a:ext cx="822296" cy="1036808"/>
          </a:xfrm>
          <a:prstGeom prst="rect">
            <a:avLst/>
          </a:prstGeom>
        </p:spPr>
      </p:pic>
      <p:pic>
        <p:nvPicPr>
          <p:cNvPr id="5" name="Picture 4"/>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35373" y="5724696"/>
            <a:ext cx="1239469" cy="610438"/>
          </a:xfrm>
          <a:prstGeom prst="rect">
            <a:avLst/>
          </a:prstGeom>
        </p:spPr>
      </p:pic>
      <p:pic>
        <p:nvPicPr>
          <p:cNvPr id="6" name="Picture 5"/>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51902" y="3774773"/>
            <a:ext cx="1830120" cy="1519013"/>
          </a:xfrm>
          <a:prstGeom prst="rect">
            <a:avLst/>
          </a:prstGeom>
        </p:spPr>
      </p:pic>
      <p:pic>
        <p:nvPicPr>
          <p:cNvPr id="7" name="Picture 6"/>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850353" y="1439243"/>
            <a:ext cx="2387197" cy="644773"/>
          </a:xfrm>
          <a:prstGeom prst="rect">
            <a:avLst/>
          </a:prstGeom>
        </p:spPr>
      </p:pic>
      <p:pic>
        <p:nvPicPr>
          <p:cNvPr id="1026" name="Picture 2" descr="The Housing Bank - بنك الاسكان | Who's Who in Jordan's Banking, Insurance &amp;  Financial Services 2022"/>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3573643" y="1378404"/>
            <a:ext cx="1985093" cy="72587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5"/>
          <p:cNvSpPr txBox="1"/>
          <p:nvPr/>
        </p:nvSpPr>
        <p:spPr>
          <a:xfrm>
            <a:off x="849482" y="391237"/>
            <a:ext cx="4526280" cy="645160"/>
          </a:xfrm>
          <a:prstGeom prst="rect">
            <a:avLst/>
          </a:prstGeom>
          <a:noFill/>
        </p:spPr>
        <p:txBody>
          <a:bodyPr wrap="none" rtlCol="0">
            <a:spAutoFit/>
          </a:bodyPr>
          <a:lstStyle/>
          <a:p>
            <a:pPr algn="l"/>
            <a:r>
              <a:rPr lang="en-US" sz="3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Successful Projects</a:t>
            </a:r>
          </a:p>
        </p:txBody>
      </p:sp>
      <p:cxnSp>
        <p:nvCxnSpPr>
          <p:cNvPr id="15" name="Straight Connector 14"/>
          <p:cNvCxnSpPr/>
          <p:nvPr/>
        </p:nvCxnSpPr>
        <p:spPr>
          <a:xfrm>
            <a:off x="5490845" y="723900"/>
            <a:ext cx="5829300" cy="0"/>
          </a:xfrm>
          <a:prstGeom prst="line">
            <a:avLst/>
          </a:prstGeom>
          <a:ln>
            <a:solidFill>
              <a:srgbClr val="7AC143"/>
            </a:solidFill>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1" name="TextBox 40"/>
          <p:cNvSpPr txBox="1"/>
          <p:nvPr/>
        </p:nvSpPr>
        <p:spPr>
          <a:xfrm>
            <a:off x="7006021" y="1714108"/>
            <a:ext cx="5088884" cy="954107"/>
          </a:xfrm>
          <a:prstGeom prst="rect">
            <a:avLst/>
          </a:prstGeom>
          <a:noFill/>
        </p:spPr>
        <p:txBody>
          <a:bodyPr wrap="square" rtlCol="0">
            <a:spAutoFit/>
          </a:bodyPr>
          <a:lstStyle/>
          <a:p>
            <a:r>
              <a:rPr lang="en-US" sz="2800" dirty="0">
                <a:solidFill>
                  <a:schemeClr val="tx1">
                    <a:lumMod val="85000"/>
                    <a:lumOff val="15000"/>
                  </a:schemeClr>
                </a:solidFill>
                <a:latin typeface="Arial" panose="020B0604020202020204" pitchFamily="34" charset="0"/>
                <a:cs typeface="Arial" panose="020B0604020202020204" pitchFamily="34" charset="0"/>
              </a:rPr>
              <a:t>Discover and test the full features right in your browser.</a:t>
            </a:r>
          </a:p>
        </p:txBody>
      </p:sp>
      <p:sp>
        <p:nvSpPr>
          <p:cNvPr id="42" name="Flowchart: Data 41"/>
          <p:cNvSpPr/>
          <p:nvPr/>
        </p:nvSpPr>
        <p:spPr>
          <a:xfrm>
            <a:off x="-2164360" y="0"/>
            <a:ext cx="10846965" cy="1407646"/>
          </a:xfrm>
          <a:prstGeom prst="flowChartInputOutpu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 name="TextBox 3"/>
          <p:cNvSpPr txBox="1"/>
          <p:nvPr/>
        </p:nvSpPr>
        <p:spPr>
          <a:xfrm>
            <a:off x="722350" y="288324"/>
            <a:ext cx="6303136" cy="830997"/>
          </a:xfrm>
          <a:prstGeom prst="rect">
            <a:avLst/>
          </a:prstGeom>
          <a:noFill/>
        </p:spPr>
        <p:txBody>
          <a:bodyPr wrap="none" rtlCol="0">
            <a:spAutoFit/>
          </a:bodyPr>
          <a:lstStyle/>
          <a:p>
            <a:r>
              <a:rPr lang="en-US" sz="4800" dirty="0">
                <a:solidFill>
                  <a:schemeClr val="bg1"/>
                </a:solidFill>
                <a:latin typeface="Arial" panose="020B0604020202020204" pitchFamily="34" charset="0"/>
                <a:cs typeface="Arial" panose="020B0604020202020204" pitchFamily="34" charset="0"/>
              </a:rPr>
              <a:t>Explore </a:t>
            </a:r>
            <a:r>
              <a:rPr lang="en-US" sz="4800" b="1" dirty="0">
                <a:solidFill>
                  <a:srgbClr val="7AC143"/>
                </a:solidFill>
                <a:latin typeface="Arial" panose="020B0604020202020204" pitchFamily="34" charset="0"/>
                <a:cs typeface="Arial" panose="020B0604020202020204" pitchFamily="34" charset="0"/>
              </a:rPr>
              <a:t>BioTime</a:t>
            </a:r>
            <a:r>
              <a:rPr lang="en-US" sz="4800" b="1" dirty="0">
                <a:solidFill>
                  <a:schemeClr val="bg1"/>
                </a:solidFill>
                <a:latin typeface="Arial" panose="020B0604020202020204" pitchFamily="34" charset="0"/>
                <a:cs typeface="Arial" panose="020B0604020202020204" pitchFamily="34" charset="0"/>
              </a:rPr>
              <a:t> </a:t>
            </a:r>
            <a:r>
              <a:rPr lang="en-US" sz="4800" dirty="0">
                <a:solidFill>
                  <a:schemeClr val="bg1"/>
                </a:solidFill>
                <a:latin typeface="Arial" panose="020B0604020202020204" pitchFamily="34" charset="0"/>
                <a:cs typeface="Arial" panose="020B0604020202020204" pitchFamily="34" charset="0"/>
              </a:rPr>
              <a:t>now.</a:t>
            </a:r>
          </a:p>
        </p:txBody>
      </p:sp>
      <p:sp>
        <p:nvSpPr>
          <p:cNvPr id="32" name="Rounded Rectangle 31">
            <a:hlinkClick r:id="rId4"/>
          </p:cNvPr>
          <p:cNvSpPr/>
          <p:nvPr/>
        </p:nvSpPr>
        <p:spPr>
          <a:xfrm>
            <a:off x="7061225" y="2875735"/>
            <a:ext cx="2227390" cy="361921"/>
          </a:xfrm>
          <a:prstGeom prst="roundRect">
            <a:avLst>
              <a:gd name="adj" fmla="val 50000"/>
            </a:avLst>
          </a:prstGeom>
          <a:solidFill>
            <a:srgbClr val="7AC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ea typeface="Microsoft YaHei" panose="020B0503020204020204" pitchFamily="34" charset="-122"/>
                <a:cs typeface="Arial" panose="020B0604020202020204" pitchFamily="34" charset="0"/>
              </a:rPr>
              <a:t>Click Here</a:t>
            </a:r>
          </a:p>
        </p:txBody>
      </p:sp>
      <p:sp>
        <p:nvSpPr>
          <p:cNvPr id="35" name="TextBox 34"/>
          <p:cNvSpPr txBox="1"/>
          <p:nvPr/>
        </p:nvSpPr>
        <p:spPr>
          <a:xfrm>
            <a:off x="7061225" y="3390062"/>
            <a:ext cx="3242760" cy="584775"/>
          </a:xfrm>
          <a:prstGeom prst="rect">
            <a:avLst/>
          </a:prstGeom>
          <a:noFill/>
        </p:spPr>
        <p:txBody>
          <a:bodyPr wrap="square" rtlCol="0">
            <a:spAutoFit/>
          </a:bodyPr>
          <a:lstStyle/>
          <a:p>
            <a:r>
              <a:rPr 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Username: </a:t>
            </a:r>
            <a:r>
              <a:rPr lang="en-US" sz="1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admin</a:t>
            </a:r>
          </a:p>
          <a:p>
            <a:r>
              <a:rPr lang="en-US"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Password:  </a:t>
            </a:r>
            <a:r>
              <a:rPr lang="en-US" sz="16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admin</a:t>
            </a:r>
            <a:endParaRPr lang="en-US" sz="1100"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44" name="Rounded Rectangle 43"/>
          <p:cNvSpPr/>
          <p:nvPr/>
        </p:nvSpPr>
        <p:spPr>
          <a:xfrm>
            <a:off x="7257048" y="4532185"/>
            <a:ext cx="4286774" cy="1417740"/>
          </a:xfrm>
          <a:prstGeom prst="roundRect">
            <a:avLst/>
          </a:prstGeom>
          <a:solidFill>
            <a:srgbClr val="7AC143">
              <a:alpha val="13000"/>
            </a:srgbClr>
          </a:solidFill>
          <a:ln>
            <a:solidFill>
              <a:srgbClr val="7AC14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43" name="Picture 42"/>
          <p:cNvPicPr>
            <a:picLocks noChangeAspect="1"/>
          </p:cNvPicPr>
          <p:nvPr/>
        </p:nvPicPr>
        <p:blipFill>
          <a:blip r:embed="rId5"/>
          <a:stretch>
            <a:fillRect/>
          </a:stretch>
        </p:blipFill>
        <p:spPr>
          <a:xfrm>
            <a:off x="7579373" y="4300419"/>
            <a:ext cx="515497" cy="614533"/>
          </a:xfrm>
          <a:prstGeom prst="rect">
            <a:avLst/>
          </a:prstGeom>
        </p:spPr>
      </p:pic>
      <p:sp>
        <p:nvSpPr>
          <p:cNvPr id="46" name="TextBox 45"/>
          <p:cNvSpPr txBox="1"/>
          <p:nvPr/>
        </p:nvSpPr>
        <p:spPr>
          <a:xfrm>
            <a:off x="7579373" y="5049122"/>
            <a:ext cx="3942181" cy="646331"/>
          </a:xfrm>
          <a:prstGeom prst="rect">
            <a:avLst/>
          </a:prstGeom>
          <a:noFill/>
        </p:spPr>
        <p:txBody>
          <a:bodyPr wrap="square" rtlCol="0">
            <a:spAutoFit/>
          </a:bodyPr>
          <a:lstStyle/>
          <a:p>
            <a:r>
              <a:rPr lang="en-US" b="1" dirty="0">
                <a:solidFill>
                  <a:schemeClr val="tx1">
                    <a:lumMod val="85000"/>
                    <a:lumOff val="15000"/>
                  </a:schemeClr>
                </a:solidFill>
                <a:latin typeface="Arial" panose="020B0604020202020204" pitchFamily="34" charset="0"/>
                <a:cs typeface="Arial" panose="020B0604020202020204" pitchFamily="34" charset="0"/>
              </a:rPr>
              <a:t>Like what you see? </a:t>
            </a:r>
            <a:r>
              <a:rPr lang="en-US" dirty="0">
                <a:solidFill>
                  <a:schemeClr val="tx1">
                    <a:lumMod val="85000"/>
                    <a:lumOff val="15000"/>
                  </a:schemeClr>
                </a:solidFill>
                <a:latin typeface="Arial" panose="020B0604020202020204" pitchFamily="34" charset="0"/>
                <a:cs typeface="Arial" panose="020B0604020202020204" pitchFamily="34" charset="0"/>
              </a:rPr>
              <a:t>Contact us for the pricing </a:t>
            </a:r>
            <a:r>
              <a:rPr lang="en-US" dirty="0">
                <a:solidFill>
                  <a:schemeClr val="tx1">
                    <a:lumMod val="85000"/>
                    <a:lumOff val="15000"/>
                  </a:schemeClr>
                </a:solidFill>
                <a:latin typeface="Arial" panose="020B0604020202020204" pitchFamily="34" charset="0"/>
                <a:cs typeface="Arial" panose="020B0604020202020204" pitchFamily="34" charset="0"/>
                <a:hlinkClick r:id="rId6"/>
              </a:rPr>
              <a:t>zk_me@zkteco.com</a:t>
            </a:r>
            <a:endParaRPr lang="en-US" dirty="0">
              <a:solidFill>
                <a:schemeClr val="tx1">
                  <a:lumMod val="85000"/>
                  <a:lumOff val="15000"/>
                </a:schemeClr>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7">
            <a:extLst>
              <a:ext uri="{28A0092B-C50C-407E-A947-70E740481C1C}">
                <a14:useLocalDpi xmlns:a14="http://schemas.microsoft.com/office/drawing/2010/main" val="0"/>
              </a:ext>
            </a:extLst>
          </a:blip>
          <a:srcRect t="19111" b="18594"/>
          <a:stretch>
            <a:fillRect/>
          </a:stretch>
        </p:blipFill>
        <p:spPr>
          <a:xfrm>
            <a:off x="203225" y="1981962"/>
            <a:ext cx="6858000" cy="427218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3888" y="4641011"/>
            <a:ext cx="1828800" cy="1828800"/>
          </a:xfrm>
          <a:prstGeom prst="rect">
            <a:avLst/>
          </a:prstGeom>
        </p:spPr>
      </p:pic>
      <p:sp>
        <p:nvSpPr>
          <p:cNvPr id="16" name="TextBox 15"/>
          <p:cNvSpPr txBox="1"/>
          <p:nvPr/>
        </p:nvSpPr>
        <p:spPr>
          <a:xfrm>
            <a:off x="2953293" y="2332687"/>
            <a:ext cx="6035432" cy="2308324"/>
          </a:xfrm>
          <a:prstGeom prst="rect">
            <a:avLst/>
          </a:prstGeom>
          <a:noFill/>
        </p:spPr>
        <p:txBody>
          <a:bodyPr wrap="square" rtlCol="0">
            <a:spAutoFit/>
          </a:bodyPr>
          <a:lstStyle/>
          <a:p>
            <a:r>
              <a:rPr 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If you have any questions, you may reach us at:</a:t>
            </a:r>
          </a:p>
          <a:p>
            <a:endParaRPr lang="en-US" b="1"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endParaRPr>
          </a:p>
          <a:p>
            <a:r>
              <a:rPr lang="en-US" b="1" dirty="0">
                <a:solidFill>
                  <a:srgbClr val="7AC143"/>
                </a:solidFill>
                <a:latin typeface="Arial" panose="020B0604020202020204" pitchFamily="34" charset="0"/>
                <a:ea typeface="Microsoft YaHei" panose="020B0503020204020204" pitchFamily="34" charset="-122"/>
                <a:cs typeface="Arial" panose="020B0604020202020204" pitchFamily="34" charset="0"/>
              </a:rPr>
              <a:t>ZKTeco Middle East</a:t>
            </a:r>
          </a:p>
          <a:p>
            <a:r>
              <a:rPr 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P.O. Box 4323, Office 502 &amp; 503, Bay Square Building 1, </a:t>
            </a:r>
          </a:p>
          <a:p>
            <a:r>
              <a:rPr 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Business Bay, Dubai, U.A.E.</a:t>
            </a:r>
          </a:p>
          <a:p>
            <a:r>
              <a:rPr 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Tel No.: +971 4 3927649</a:t>
            </a:r>
          </a:p>
          <a:p>
            <a:r>
              <a:rPr 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E-mail: zk_me@zkteco.com</a:t>
            </a:r>
          </a:p>
          <a:p>
            <a:r>
              <a:rPr lang="en-US"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rPr>
              <a:t>www.zkteco.me</a:t>
            </a:r>
          </a:p>
        </p:txBody>
      </p:sp>
      <p:sp>
        <p:nvSpPr>
          <p:cNvPr id="5" name="TextBox 4"/>
          <p:cNvSpPr txBox="1"/>
          <p:nvPr/>
        </p:nvSpPr>
        <p:spPr>
          <a:xfrm>
            <a:off x="9853652" y="4394790"/>
            <a:ext cx="1755609" cy="230832"/>
          </a:xfrm>
          <a:prstGeom prst="rect">
            <a:avLst/>
          </a:prstGeom>
          <a:noFill/>
        </p:spPr>
        <p:txBody>
          <a:bodyPr wrap="none" rtlCol="0">
            <a:spAutoFit/>
          </a:bodyPr>
          <a:lstStyle/>
          <a:p>
            <a:r>
              <a:rPr lang="en-US" sz="900" b="1" dirty="0">
                <a:solidFill>
                  <a:schemeClr val="tx1">
                    <a:lumMod val="85000"/>
                    <a:lumOff val="15000"/>
                  </a:schemeClr>
                </a:solidFill>
                <a:latin typeface="Arial" panose="020B0604020202020204" pitchFamily="34" charset="0"/>
                <a:cs typeface="Arial" panose="020B0604020202020204" pitchFamily="34" charset="0"/>
              </a:rPr>
              <a:t>Scan to know more about us</a:t>
            </a:r>
          </a:p>
        </p:txBody>
      </p:sp>
      <p:sp>
        <p:nvSpPr>
          <p:cNvPr id="6" name="TextBox 5"/>
          <p:cNvSpPr txBox="1"/>
          <p:nvPr/>
        </p:nvSpPr>
        <p:spPr>
          <a:xfrm>
            <a:off x="2805566" y="1024020"/>
            <a:ext cx="4658648" cy="1107996"/>
          </a:xfrm>
          <a:prstGeom prst="rect">
            <a:avLst/>
          </a:prstGeom>
          <a:noFill/>
        </p:spPr>
        <p:txBody>
          <a:bodyPr wrap="none" rtlCol="0">
            <a:spAutoFit/>
          </a:bodyPr>
          <a:lstStyle/>
          <a:p>
            <a:r>
              <a:rPr lang="en-US" sz="6600" b="1" dirty="0">
                <a:latin typeface="Arial" panose="020B0604020202020204" pitchFamily="34" charset="0"/>
                <a:cs typeface="Arial" panose="020B0604020202020204" pitchFamily="34" charset="0"/>
              </a:rPr>
              <a:t>Thank you.</a:t>
            </a:r>
          </a:p>
        </p:txBody>
      </p:sp>
    </p:spTree>
  </p:cSld>
  <p:clrMapOvr>
    <a:masterClrMapping/>
  </p:clrMapOvr>
</p:sld>
</file>

<file path=ppt/theme/theme1.xml><?xml version="1.0" encoding="utf-8"?>
<a:theme xmlns:a="http://schemas.openxmlformats.org/drawingml/2006/main" name="Office Theme">
  <a:themeElements>
    <a:clrScheme na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00000"/>
      </a:hlink>
      <a:folHlink>
        <a:srgbClr val="000000"/>
      </a:folHlink>
    </a:clrScheme>
    <a:fontScheme name="Custom 6">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1923</Words>
  <Application>Microsoft Office PowerPoint</Application>
  <PresentationFormat>Widescreen</PresentationFormat>
  <Paragraphs>283</Paragraphs>
  <Slides>25</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Microsoft YaHei</vt:lpstr>
      <vt:lpstr>SimSun</vt:lpstr>
      <vt:lpstr>Arial</vt:lpstr>
      <vt:lpstr>Calibri</vt:lpstr>
      <vt:lpstr>Myriad Pro</vt:lpstr>
      <vt:lpstr>Myriad Pro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ZK Dubai</cp:lastModifiedBy>
  <cp:revision>253</cp:revision>
  <dcterms:created xsi:type="dcterms:W3CDTF">2022-03-21T10:18:00Z</dcterms:created>
  <dcterms:modified xsi:type="dcterms:W3CDTF">2026-10-08T11:20:01Z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765CCCB50781468DA502D970AFCA0763_13</vt:lpwstr>
  </property>
  <property fmtid="{D5CDD505-2E9C-101B-9397-08002B2CF9AE}" pid="3" name="KSOProductBuildVer">
    <vt:lpwstr>1033-12.1.0.28485</vt:lpwstr>
  </property>
</Properties>
</file>