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60" r:id="rId4"/>
    <p:sldId id="259" r:id="rId5"/>
    <p:sldId id="261" r:id="rId6"/>
    <p:sldId id="262" r:id="rId7"/>
    <p:sldId id="263" r:id="rId8"/>
    <p:sldId id="264" r:id="rId9"/>
    <p:sldId id="287" r:id="rId10"/>
    <p:sldId id="266" r:id="rId11"/>
    <p:sldId id="267" r:id="rId12"/>
    <p:sldId id="268" r:id="rId13"/>
    <p:sldId id="269" r:id="rId14"/>
    <p:sldId id="270" r:id="rId15"/>
    <p:sldId id="271" r:id="rId16"/>
    <p:sldId id="272" r:id="rId17"/>
    <p:sldId id="273" r:id="rId18"/>
    <p:sldId id="288"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Lst>
  <p:sldSz cx="12192000" cy="6858000"/>
  <p:notesSz cx="6858000" cy="9144000"/>
  <p:defaultTextStyle>
    <a:defPPr algn="r" rtl="1">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4"/>
    <a:srgbClr val="454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580" autoAdjust="0"/>
    <p:restoredTop sz="94660"/>
  </p:normalViewPr>
  <p:slideViewPr>
    <p:cSldViewPr snapToGrid="0">
      <p:cViewPr>
        <p:scale>
          <a:sx n="100" d="100"/>
          <a:sy n="100" d="100"/>
        </p:scale>
        <p:origin x="102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AE"/>
              <a:t>Click to edit Master title style</a:t>
            </a:r>
            <a:endParaRPr lang="en-US"/>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AE"/>
              <a:t>Click to edit Master subtitle style</a:t>
            </a:r>
            <a:endParaRPr lang="en-US"/>
          </a:p>
        </p:txBody>
      </p:sp>
      <p:sp>
        <p:nvSpPr>
          <p:cNvPr id="4" name="Date Placeholder 3"/>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5" name="Footer Placeholder 4"/>
          <p:cNvSpPr>
            <a:spLocks noGrp="1"/>
          </p:cNvSpPr>
          <p:nvPr>
            <p:ph type="ftr" sz="quarter" idx="11"/>
          </p:nvPr>
        </p:nvSpPr>
        <p:spPr/>
        <p:txBody>
          <a:bodyPr rtlCol="1"/>
          <a:lstStyle/>
          <a:p>
            <a:pPr rtl="1"/>
            <a:endParaRPr lang="en-US"/>
          </a:p>
        </p:txBody>
      </p:sp>
      <p:sp>
        <p:nvSpPr>
          <p:cNvPr id="6" name="Slide Number Placeholder 5"/>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102285720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AE"/>
              <a:t>Click to edit Master title style</a:t>
            </a:r>
            <a:endParaRPr lang="en-US"/>
          </a:p>
        </p:txBody>
      </p:sp>
      <p:sp>
        <p:nvSpPr>
          <p:cNvPr id="3" name="Vertical Text Placeholder 2"/>
          <p:cNvSpPr>
            <a:spLocks noGrp="1"/>
          </p:cNvSpPr>
          <p:nvPr>
            <p:ph type="body" orient="vert" idx="1"/>
          </p:nvPr>
        </p:nvSpPr>
        <p:spPr/>
        <p:txBody>
          <a:bodyPr vert="eaVert"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4" name="Date Placeholder 3"/>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5" name="Footer Placeholder 4"/>
          <p:cNvSpPr>
            <a:spLocks noGrp="1"/>
          </p:cNvSpPr>
          <p:nvPr>
            <p:ph type="ftr" sz="quarter" idx="11"/>
          </p:nvPr>
        </p:nvSpPr>
        <p:spPr/>
        <p:txBody>
          <a:bodyPr rtlCol="1"/>
          <a:lstStyle/>
          <a:p>
            <a:pPr rtl="1"/>
            <a:endParaRPr lang="en-US"/>
          </a:p>
        </p:txBody>
      </p:sp>
      <p:sp>
        <p:nvSpPr>
          <p:cNvPr id="6" name="Slide Number Placeholder 5"/>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287478345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1"/>
          <a:lstStyle/>
          <a:p>
            <a:pPr rtl="1"/>
            <a:r>
              <a:rPr lang="ar-AE"/>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4" name="Date Placeholder 3"/>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5" name="Footer Placeholder 4"/>
          <p:cNvSpPr>
            <a:spLocks noGrp="1"/>
          </p:cNvSpPr>
          <p:nvPr>
            <p:ph type="ftr" sz="quarter" idx="11"/>
          </p:nvPr>
        </p:nvSpPr>
        <p:spPr/>
        <p:txBody>
          <a:bodyPr rtlCol="1"/>
          <a:lstStyle/>
          <a:p>
            <a:pPr rtl="1"/>
            <a:endParaRPr lang="en-US"/>
          </a:p>
        </p:txBody>
      </p:sp>
      <p:sp>
        <p:nvSpPr>
          <p:cNvPr id="6" name="Slide Number Placeholder 5"/>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263310566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AE"/>
              <a:t>Click to edit Master title style</a:t>
            </a:r>
            <a:endParaRPr lang="en-US"/>
          </a:p>
        </p:txBody>
      </p:sp>
      <p:sp>
        <p:nvSpPr>
          <p:cNvPr id="3" name="Content Placeholder 2"/>
          <p:cNvSpPr>
            <a:spLocks noGrp="1"/>
          </p:cNvSpPr>
          <p:nvPr>
            <p:ph idx="1"/>
          </p:nvPr>
        </p:nvSpPr>
        <p:spPr/>
        <p:txBody>
          <a:bodyPr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4" name="Date Placeholder 3"/>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5" name="Footer Placeholder 4"/>
          <p:cNvSpPr>
            <a:spLocks noGrp="1"/>
          </p:cNvSpPr>
          <p:nvPr>
            <p:ph type="ftr" sz="quarter" idx="11"/>
          </p:nvPr>
        </p:nvSpPr>
        <p:spPr/>
        <p:txBody>
          <a:bodyPr rtlCol="1"/>
          <a:lstStyle/>
          <a:p>
            <a:pPr rtl="1"/>
            <a:endParaRPr lang="en-US"/>
          </a:p>
        </p:txBody>
      </p:sp>
      <p:sp>
        <p:nvSpPr>
          <p:cNvPr id="6" name="Slide Number Placeholder 5"/>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153624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AE"/>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tint val="7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AE"/>
              <a:t>Click to edit Master text styles</a:t>
            </a:r>
          </a:p>
        </p:txBody>
      </p:sp>
      <p:sp>
        <p:nvSpPr>
          <p:cNvPr id="4" name="Date Placeholder 3"/>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5" name="Footer Placeholder 4"/>
          <p:cNvSpPr>
            <a:spLocks noGrp="1"/>
          </p:cNvSpPr>
          <p:nvPr>
            <p:ph type="ftr" sz="quarter" idx="11"/>
          </p:nvPr>
        </p:nvSpPr>
        <p:spPr/>
        <p:txBody>
          <a:bodyPr rtlCol="1"/>
          <a:lstStyle/>
          <a:p>
            <a:pPr rtl="1"/>
            <a:endParaRPr lang="en-US"/>
          </a:p>
        </p:txBody>
      </p:sp>
      <p:sp>
        <p:nvSpPr>
          <p:cNvPr id="6" name="Slide Number Placeholder 5"/>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335410367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AE"/>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4" name="Content Placeholder 3"/>
          <p:cNvSpPr>
            <a:spLocks noGrp="1"/>
          </p:cNvSpPr>
          <p:nvPr>
            <p:ph sz="half" idx="2"/>
          </p:nvPr>
        </p:nvSpPr>
        <p:spPr>
          <a:xfrm>
            <a:off x="6172200" y="1825625"/>
            <a:ext cx="5181600" cy="4351338"/>
          </a:xfrm>
        </p:spPr>
        <p:txBody>
          <a:bodyPr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5" name="Date Placeholder 4"/>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6" name="Footer Placeholder 5"/>
          <p:cNvSpPr>
            <a:spLocks noGrp="1"/>
          </p:cNvSpPr>
          <p:nvPr>
            <p:ph type="ftr" sz="quarter" idx="11"/>
          </p:nvPr>
        </p:nvSpPr>
        <p:spPr/>
        <p:txBody>
          <a:bodyPr rtlCol="1"/>
          <a:lstStyle/>
          <a:p>
            <a:pPr rtl="1"/>
            <a:endParaRPr lang="en-US"/>
          </a:p>
        </p:txBody>
      </p:sp>
      <p:sp>
        <p:nvSpPr>
          <p:cNvPr id="7" name="Slide Number Placeholder 6"/>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17138865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1"/>
          <a:lstStyle/>
          <a:p>
            <a:pPr rtl="1"/>
            <a:r>
              <a:rPr lang="ar-AE"/>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AE"/>
              <a:t>Click to edit Master text styles</a:t>
            </a:r>
          </a:p>
        </p:txBody>
      </p:sp>
      <p:sp>
        <p:nvSpPr>
          <p:cNvPr id="4" name="Content Placeholder 3"/>
          <p:cNvSpPr>
            <a:spLocks noGrp="1"/>
          </p:cNvSpPr>
          <p:nvPr>
            <p:ph sz="half" idx="2"/>
          </p:nvPr>
        </p:nvSpPr>
        <p:spPr>
          <a:xfrm>
            <a:off x="839788" y="2505075"/>
            <a:ext cx="5157787" cy="3684588"/>
          </a:xfrm>
        </p:spPr>
        <p:txBody>
          <a:bodyPr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AE"/>
              <a:t>Click to edit Master text styles</a:t>
            </a:r>
          </a:p>
        </p:txBody>
      </p:sp>
      <p:sp>
        <p:nvSpPr>
          <p:cNvPr id="6" name="Content Placeholder 5"/>
          <p:cNvSpPr>
            <a:spLocks noGrp="1"/>
          </p:cNvSpPr>
          <p:nvPr>
            <p:ph sz="quarter" idx="4"/>
          </p:nvPr>
        </p:nvSpPr>
        <p:spPr>
          <a:xfrm>
            <a:off x="6172200" y="2505075"/>
            <a:ext cx="5183188" cy="3684588"/>
          </a:xfrm>
        </p:spPr>
        <p:txBody>
          <a:bodyPr rtlCol="1"/>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7" name="Date Placeholder 6"/>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8" name="Footer Placeholder 7"/>
          <p:cNvSpPr>
            <a:spLocks noGrp="1"/>
          </p:cNvSpPr>
          <p:nvPr>
            <p:ph type="ftr" sz="quarter" idx="11"/>
          </p:nvPr>
        </p:nvSpPr>
        <p:spPr/>
        <p:txBody>
          <a:bodyPr rtlCol="1"/>
          <a:lstStyle/>
          <a:p>
            <a:pPr rtl="1"/>
            <a:endParaRPr lang="en-US"/>
          </a:p>
        </p:txBody>
      </p:sp>
      <p:sp>
        <p:nvSpPr>
          <p:cNvPr id="9" name="Slide Number Placeholder 8"/>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4162907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AE"/>
              <a:t>Click to edit Master title style</a:t>
            </a:r>
            <a:endParaRPr lang="en-US"/>
          </a:p>
        </p:txBody>
      </p:sp>
      <p:sp>
        <p:nvSpPr>
          <p:cNvPr id="3" name="Date Placeholder 2"/>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4" name="Footer Placeholder 3"/>
          <p:cNvSpPr>
            <a:spLocks noGrp="1"/>
          </p:cNvSpPr>
          <p:nvPr>
            <p:ph type="ftr" sz="quarter" idx="11"/>
          </p:nvPr>
        </p:nvSpPr>
        <p:spPr/>
        <p:txBody>
          <a:bodyPr rtlCol="1"/>
          <a:lstStyle/>
          <a:p>
            <a:pPr rtl="1"/>
            <a:endParaRPr lang="en-US"/>
          </a:p>
        </p:txBody>
      </p:sp>
      <p:sp>
        <p:nvSpPr>
          <p:cNvPr id="5" name="Slide Number Placeholder 4"/>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15554011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3" name="Footer Placeholder 2"/>
          <p:cNvSpPr>
            <a:spLocks noGrp="1"/>
          </p:cNvSpPr>
          <p:nvPr>
            <p:ph type="ftr" sz="quarter" idx="11"/>
          </p:nvPr>
        </p:nvSpPr>
        <p:spPr/>
        <p:txBody>
          <a:bodyPr rtlCol="1"/>
          <a:lstStyle/>
          <a:p>
            <a:pPr rtl="1"/>
            <a:endParaRPr lang="en-US"/>
          </a:p>
        </p:txBody>
      </p:sp>
      <p:sp>
        <p:nvSpPr>
          <p:cNvPr id="4" name="Slide Number Placeholder 3"/>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165592079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AE"/>
              <a:t>Click to edit Master title style</a:t>
            </a:r>
            <a:endParaRPr lang="en-US"/>
          </a:p>
        </p:txBody>
      </p:sp>
      <p:sp>
        <p:nvSpPr>
          <p:cNvPr id="3" name="Content Placeholder 2"/>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AE"/>
              <a:t>Click to edit Master text styles</a:t>
            </a:r>
          </a:p>
        </p:txBody>
      </p:sp>
      <p:sp>
        <p:nvSpPr>
          <p:cNvPr id="5" name="Date Placeholder 4"/>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6" name="Footer Placeholder 5"/>
          <p:cNvSpPr>
            <a:spLocks noGrp="1"/>
          </p:cNvSpPr>
          <p:nvPr>
            <p:ph type="ftr" sz="quarter" idx="11"/>
          </p:nvPr>
        </p:nvSpPr>
        <p:spPr/>
        <p:txBody>
          <a:bodyPr rtlCol="1"/>
          <a:lstStyle/>
          <a:p>
            <a:pPr rtl="1"/>
            <a:endParaRPr lang="en-US"/>
          </a:p>
        </p:txBody>
      </p:sp>
      <p:sp>
        <p:nvSpPr>
          <p:cNvPr id="7" name="Slide Number Placeholder 6"/>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40541676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AE"/>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US"/>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AE"/>
              <a:t>Click to edit Master text styles</a:t>
            </a:r>
          </a:p>
        </p:txBody>
      </p:sp>
      <p:sp>
        <p:nvSpPr>
          <p:cNvPr id="5" name="Date Placeholder 4"/>
          <p:cNvSpPr>
            <a:spLocks noGrp="1"/>
          </p:cNvSpPr>
          <p:nvPr>
            <p:ph type="dt" sz="half" idx="10"/>
          </p:nvPr>
        </p:nvSpPr>
        <p:spPr/>
        <p:txBody>
          <a:bodyPr rtlCol="1"/>
          <a:lstStyle/>
          <a:p>
            <a:pPr rtl="1"/>
            <a:fld id="{16AC9805-EA12-41D8-976C-671FE0D47CB8}" type="datetimeFigureOut">
              <a:rPr lang="en-US" smtClean="0"/>
              <a:t>7/27/2021</a:t>
            </a:fld>
            <a:endParaRPr lang="en-US"/>
          </a:p>
        </p:txBody>
      </p:sp>
      <p:sp>
        <p:nvSpPr>
          <p:cNvPr id="6" name="Footer Placeholder 5"/>
          <p:cNvSpPr>
            <a:spLocks noGrp="1"/>
          </p:cNvSpPr>
          <p:nvPr>
            <p:ph type="ftr" sz="quarter" idx="11"/>
          </p:nvPr>
        </p:nvSpPr>
        <p:spPr/>
        <p:txBody>
          <a:bodyPr rtlCol="1"/>
          <a:lstStyle/>
          <a:p>
            <a:pPr rtl="1"/>
            <a:endParaRPr lang="en-US"/>
          </a:p>
        </p:txBody>
      </p:sp>
      <p:sp>
        <p:nvSpPr>
          <p:cNvPr id="7" name="Slide Number Placeholder 6"/>
          <p:cNvSpPr>
            <a:spLocks noGrp="1"/>
          </p:cNvSpPr>
          <p:nvPr>
            <p:ph type="sldNum" sz="quarter" idx="12"/>
          </p:nvPr>
        </p:nvSpPr>
        <p:spPr/>
        <p:txBody>
          <a:bodyPr rtlCol="1"/>
          <a:lstStyle/>
          <a:p>
            <a:pPr rtl="1"/>
            <a:fld id="{B0019F0D-1CFD-4A9D-BBAB-D85E8CF0FE6F}" type="slidenum">
              <a:rPr lang="en-US" smtClean="0"/>
              <a:t>‹#›</a:t>
            </a:fld>
            <a:endParaRPr lang="en-US"/>
          </a:p>
        </p:txBody>
      </p:sp>
    </p:spTree>
    <p:extLst>
      <p:ext uri="{BB962C8B-B14F-4D97-AF65-F5344CB8AC3E}">
        <p14:creationId xmlns:p14="http://schemas.microsoft.com/office/powerpoint/2010/main" val="42859581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AE"/>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AE"/>
              <a:t>Click to edit Master text styles</a:t>
            </a:r>
          </a:p>
          <a:p>
            <a:pPr lvl="1" rtl="1"/>
            <a:r>
              <a:rPr lang="ar-AE"/>
              <a:t>Second level</a:t>
            </a:r>
          </a:p>
          <a:p>
            <a:pPr lvl="2" rtl="1"/>
            <a:r>
              <a:rPr lang="ar-AE"/>
              <a:t>Third level</a:t>
            </a:r>
          </a:p>
          <a:p>
            <a:pPr lvl="3" rtl="1"/>
            <a:r>
              <a:rPr lang="ar-AE"/>
              <a:t>Fourth level</a:t>
            </a:r>
          </a:p>
          <a:p>
            <a:pPr lvl="4" rtl="1"/>
            <a:r>
              <a:rPr lang="ar-AE"/>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16AC9805-EA12-41D8-976C-671FE0D47CB8}" type="datetimeFigureOut">
              <a:rPr lang="en-US" smtClean="0"/>
              <a:t>7/27/2021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B0019F0D-1CFD-4A9D-BBAB-D85E8CF0FE6F}" type="slidenum">
              <a:rPr lang="en-US" smtClean="0"/>
              <a:t>‹#›</a:t>
            </a:fld>
            <a:endParaRPr lang="en-US"/>
          </a:p>
        </p:txBody>
      </p:sp>
    </p:spTree>
    <p:extLst>
      <p:ext uri="{BB962C8B-B14F-4D97-AF65-F5344CB8AC3E}">
        <p14:creationId xmlns:p14="http://schemas.microsoft.com/office/powerpoint/2010/main" val="151439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gif"/></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2.png"/><Relationship Id="rId12" Type="http://schemas.microsoft.com/office/2007/relationships/hdphoto" Target="../media/hdphoto5.wdp"/><Relationship Id="rId2" Type="http://schemas.openxmlformats.org/officeDocument/2006/relationships/image" Target="../media/image14.png"/><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4.png"/><Relationship Id="rId5" Type="http://schemas.openxmlformats.org/officeDocument/2006/relationships/image" Target="../media/image81.png"/><Relationship Id="rId15" Type="http://schemas.openxmlformats.org/officeDocument/2006/relationships/image" Target="../media/image8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3.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s>
</file>

<file path=ppt/slides/_rels/slide30.xml.rels><?xml version="1.0" encoding="UTF-8" standalone="yes"?>
<Relationships xmlns="http://schemas.openxmlformats.org/package/2006/relationships"><Relationship Id="rId8" Type="http://schemas.openxmlformats.org/officeDocument/2006/relationships/image" Target="../media/image90.emf"/><Relationship Id="rId13" Type="http://schemas.openxmlformats.org/officeDocument/2006/relationships/image" Target="../media/image95.emf"/><Relationship Id="rId3" Type="http://schemas.openxmlformats.org/officeDocument/2006/relationships/image" Target="../media/image87.png"/><Relationship Id="rId7" Type="http://schemas.openxmlformats.org/officeDocument/2006/relationships/image" Target="../media/image89.emf"/><Relationship Id="rId12" Type="http://schemas.openxmlformats.org/officeDocument/2006/relationships/image" Target="../media/image94.emf"/><Relationship Id="rId2" Type="http://schemas.openxmlformats.org/officeDocument/2006/relationships/image" Target="../media/image14.png"/><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hyperlink" Target="https://www.zkteco.me/ZKTecoME/BioTimeInstallationPackage.zip" TargetMode="External"/><Relationship Id="rId15" Type="http://schemas.openxmlformats.org/officeDocument/2006/relationships/image" Target="../media/image97.emf"/><Relationship Id="rId10" Type="http://schemas.openxmlformats.org/officeDocument/2006/relationships/image" Target="../media/image92.png"/><Relationship Id="rId4" Type="http://schemas.openxmlformats.org/officeDocument/2006/relationships/hyperlink" Target="http://biotimedxb.com:8085/" TargetMode="External"/><Relationship Id="rId9" Type="http://schemas.openxmlformats.org/officeDocument/2006/relationships/image" Target="../media/image91.png"/><Relationship Id="rId14" Type="http://schemas.openxmlformats.org/officeDocument/2006/relationships/image" Target="../media/image96.emf"/></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137779" y="5669902"/>
            <a:ext cx="2196435" cy="276999"/>
          </a:xfrm>
          <a:prstGeom prst="rect">
            <a:avLst/>
          </a:prstGeom>
          <a:noFill/>
        </p:spPr>
        <p:txBody>
          <a:bodyPr wrap="none" rtlCol="1">
            <a:spAutoFit/>
          </a:bodyPr>
          <a:lstStyle/>
          <a:p>
            <a:pPr rtl="1"/>
            <a:r>
              <a:rPr lang="en-US" sz="1200" b="1" i="1">
                <a:solidFill>
                  <a:schemeClr val="bg1"/>
                </a:solidFill>
              </a:rPr>
              <a:t>التحديث:</a:t>
            </a:r>
            <a:r>
              <a:rPr lang="en-US" sz="1200" i="1">
                <a:solidFill>
                  <a:schemeClr val="bg1"/>
                </a:solidFill>
              </a:rPr>
              <a:t> 18 سبتمبر 2019م</a:t>
            </a:r>
            <a:endParaRPr lang="en-US" sz="1200" i="1" dirty="0">
              <a:solidFill>
                <a:schemeClr val="bg1"/>
              </a:solidFill>
            </a:endParaRPr>
          </a:p>
        </p:txBody>
      </p:sp>
      <p:sp>
        <p:nvSpPr>
          <p:cNvPr id="7" name="Rectangle 6"/>
          <p:cNvSpPr/>
          <p:nvPr/>
        </p:nvSpPr>
        <p:spPr>
          <a:xfrm>
            <a:off x="4131907" y="2584581"/>
            <a:ext cx="3928187" cy="942392"/>
          </a:xfrm>
          <a:prstGeom prst="rect">
            <a:avLst/>
          </a:prstGeom>
          <a:solidFill>
            <a:srgbClr val="7AC14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Rectangle 7"/>
          <p:cNvSpPr/>
          <p:nvPr/>
        </p:nvSpPr>
        <p:spPr>
          <a:xfrm>
            <a:off x="1570653" y="3691646"/>
            <a:ext cx="9050694" cy="665752"/>
          </a:xfrm>
          <a:prstGeom prst="rect">
            <a:avLst/>
          </a:prstGeom>
          <a:solidFill>
            <a:srgbClr val="7AC14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 name="TextBox 3"/>
          <p:cNvSpPr txBox="1"/>
          <p:nvPr/>
        </p:nvSpPr>
        <p:spPr>
          <a:xfrm>
            <a:off x="4503255" y="2732611"/>
            <a:ext cx="3185487" cy="646331"/>
          </a:xfrm>
          <a:prstGeom prst="rect">
            <a:avLst/>
          </a:prstGeom>
          <a:noFill/>
        </p:spPr>
        <p:txBody>
          <a:bodyPr wrap="none" rtlCol="1">
            <a:spAutoFit/>
          </a:bodyPr>
          <a:lstStyle/>
          <a:p>
            <a:pPr algn="ctr" rtl="1"/>
            <a:r>
              <a:rPr lang="ar-AE" sz="3600">
                <a:solidFill>
                  <a:srgbClr val="45494C"/>
                </a:solidFill>
                <a:latin typeface="+mj-lt"/>
              </a:rPr>
              <a:t>BioTime 8.5</a:t>
            </a:r>
            <a:endParaRPr lang="en-US" sz="3600" dirty="0">
              <a:solidFill>
                <a:srgbClr val="45494C"/>
              </a:solidFill>
              <a:latin typeface="+mj-lt"/>
            </a:endParaRPr>
          </a:p>
        </p:txBody>
      </p:sp>
      <p:sp>
        <p:nvSpPr>
          <p:cNvPr id="5" name="TextBox 4"/>
          <p:cNvSpPr txBox="1"/>
          <p:nvPr/>
        </p:nvSpPr>
        <p:spPr>
          <a:xfrm>
            <a:off x="1734355" y="3762912"/>
            <a:ext cx="8723285" cy="523220"/>
          </a:xfrm>
          <a:prstGeom prst="rect">
            <a:avLst/>
          </a:prstGeom>
          <a:noFill/>
        </p:spPr>
        <p:txBody>
          <a:bodyPr wrap="none" rtlCol="1">
            <a:spAutoFit/>
          </a:bodyPr>
          <a:lstStyle/>
          <a:p>
            <a:pPr algn="ctr" rtl="1"/>
            <a:r>
              <a:rPr lang="ar-AE" sz="2800">
                <a:solidFill>
                  <a:srgbClr val="45494C"/>
                </a:solidFill>
              </a:rPr>
              <a:t>النظام المركزي المتعدد المواقع لإدارة الوقت</a:t>
            </a:r>
            <a:endParaRPr lang="en-US" sz="2800" dirty="0">
              <a:solidFill>
                <a:srgbClr val="45494C"/>
              </a:solidFill>
            </a:endParaRPr>
          </a:p>
        </p:txBody>
      </p:sp>
      <p:sp>
        <p:nvSpPr>
          <p:cNvPr id="9" name="TextBox 8"/>
          <p:cNvSpPr txBox="1"/>
          <p:nvPr/>
        </p:nvSpPr>
        <p:spPr>
          <a:xfrm>
            <a:off x="5108386" y="5639124"/>
            <a:ext cx="1885453" cy="307777"/>
          </a:xfrm>
          <a:prstGeom prst="rect">
            <a:avLst/>
          </a:prstGeom>
          <a:noFill/>
        </p:spPr>
        <p:txBody>
          <a:bodyPr wrap="none" rtlCol="1">
            <a:spAutoFit/>
          </a:bodyPr>
          <a:lstStyle/>
          <a:p>
            <a:pPr rtl="1"/>
            <a:r>
              <a:rPr lang="en-US" sz="1400" b="1" i="1"/>
              <a:t>التحديث:</a:t>
            </a:r>
            <a:r>
              <a:rPr lang="en-US" sz="1400" i="1"/>
              <a:t> 15 يوليو 2021م</a:t>
            </a:r>
            <a:endParaRPr lang="en-US" sz="1400" i="1" dirty="0"/>
          </a:p>
        </p:txBody>
      </p:sp>
    </p:spTree>
    <p:extLst>
      <p:ext uri="{BB962C8B-B14F-4D97-AF65-F5344CB8AC3E}">
        <p14:creationId xmlns:p14="http://schemas.microsoft.com/office/powerpoint/2010/main" val="186317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39446" y="1831232"/>
            <a:ext cx="909742" cy="32741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663" y="1907222"/>
            <a:ext cx="4429926" cy="3618098"/>
          </a:xfrm>
          <a:prstGeom prst="rect">
            <a:avLst/>
          </a:prstGeom>
        </p:spPr>
      </p:pic>
      <p:sp>
        <p:nvSpPr>
          <p:cNvPr id="28" name="TextBox 27"/>
          <p:cNvSpPr txBox="1"/>
          <p:nvPr/>
        </p:nvSpPr>
        <p:spPr>
          <a:xfrm>
            <a:off x="1115563" y="576577"/>
            <a:ext cx="9960933" cy="584775"/>
          </a:xfrm>
          <a:prstGeom prst="rect">
            <a:avLst/>
          </a:prstGeom>
          <a:noFill/>
        </p:spPr>
        <p:txBody>
          <a:bodyPr wrap="none" rtlCol="1">
            <a:spAutoFit/>
          </a:bodyPr>
          <a:lstStyle/>
          <a:p>
            <a:pPr algn="ctr" rtl="1"/>
            <a:r>
              <a:rPr lang="ar-AE" sz="3200">
                <a:solidFill>
                  <a:srgbClr val="45494C"/>
                </a:solidFill>
                <a:latin typeface="+mj-lt"/>
              </a:rPr>
              <a:t>إدارة حسابات جداول الرواتب وإصدار تقرير نظام حماية الأجور WPS</a:t>
            </a:r>
            <a:endParaRPr lang="en-US" sz="3200" dirty="0">
              <a:solidFill>
                <a:srgbClr val="45494C"/>
              </a:solidFill>
              <a:latin typeface="+mj-lt"/>
            </a:endParaRPr>
          </a:p>
        </p:txBody>
      </p:sp>
      <p:sp>
        <p:nvSpPr>
          <p:cNvPr id="8" name="Chevron 7"/>
          <p:cNvSpPr/>
          <p:nvPr/>
        </p:nvSpPr>
        <p:spPr>
          <a:xfrm>
            <a:off x="5088426" y="3417794"/>
            <a:ext cx="209725" cy="207281"/>
          </a:xfrm>
          <a:prstGeom prst="chevron">
            <a:avLst>
              <a:gd name="adj" fmla="val 40514"/>
            </a:avLst>
          </a:prstGeom>
          <a:solidFill>
            <a:srgbClr val="47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9" name="Chevron 8"/>
          <p:cNvSpPr/>
          <p:nvPr/>
        </p:nvSpPr>
        <p:spPr>
          <a:xfrm>
            <a:off x="5327955" y="3417794"/>
            <a:ext cx="209725" cy="207281"/>
          </a:xfrm>
          <a:prstGeom prst="chevron">
            <a:avLst>
              <a:gd name="adj" fmla="val 40514"/>
            </a:avLst>
          </a:prstGeom>
          <a:solidFill>
            <a:srgbClr val="47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285" y="1831232"/>
            <a:ext cx="4987501" cy="3274168"/>
          </a:xfrm>
          <a:prstGeom prst="rect">
            <a:avLst/>
          </a:prstGeom>
        </p:spPr>
      </p:pic>
      <p:sp>
        <p:nvSpPr>
          <p:cNvPr id="15" name="Rectangle 14"/>
          <p:cNvSpPr/>
          <p:nvPr/>
        </p:nvSpPr>
        <p:spPr>
          <a:xfrm>
            <a:off x="8246076" y="4455981"/>
            <a:ext cx="3945924" cy="1299861"/>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2" name="TextBox 11"/>
          <p:cNvSpPr txBox="1"/>
          <p:nvPr/>
        </p:nvSpPr>
        <p:spPr>
          <a:xfrm>
            <a:off x="8246076" y="4813523"/>
            <a:ext cx="3945923" cy="584775"/>
          </a:xfrm>
          <a:prstGeom prst="rect">
            <a:avLst/>
          </a:prstGeom>
          <a:noFill/>
        </p:spPr>
        <p:txBody>
          <a:bodyPr wrap="square" rtlCol="1">
            <a:spAutoFit/>
          </a:bodyPr>
          <a:lstStyle/>
          <a:p>
            <a:pPr algn="ctr" rtl="1"/>
            <a:r>
              <a:rPr lang="ar-AE" sz="1600">
                <a:solidFill>
                  <a:srgbClr val="474B4F"/>
                </a:solidFill>
                <a:ea typeface="Microsoft YaHei" pitchFamily="34" charset="-122"/>
                <a:cs typeface="Segoe UI Light" panose="020B0502040204020203" pitchFamily="34" charset="0"/>
                <a:sym typeface="Myriad Pro Light" pitchFamily="34" charset="0"/>
              </a:rPr>
              <a:t>إنشاء أكثر من خمسة (5)</a:t>
            </a:r>
          </a:p>
          <a:p>
            <a:pPr algn="ctr" rtl="1"/>
            <a:r>
              <a:rPr lang="ar-AE" sz="1600">
                <a:solidFill>
                  <a:srgbClr val="474B4F"/>
                </a:solidFill>
                <a:ea typeface="Microsoft YaHei" pitchFamily="34" charset="-122"/>
                <a:cs typeface="Segoe UI Light" panose="020B0502040204020203" pitchFamily="34" charset="0"/>
                <a:sym typeface="Myriad Pro Light" pitchFamily="34" charset="0"/>
              </a:rPr>
              <a:t>أنواع من تقارير الرواتب</a:t>
            </a:r>
            <a:endParaRPr lang="zh-CN" altLang="en-US" sz="1600" dirty="0">
              <a:solidFill>
                <a:srgbClr val="474B4F"/>
              </a:solidFill>
              <a:ea typeface="Microsoft YaHei" pitchFamily="34" charset="-122"/>
              <a:cs typeface="Segoe UI Light" panose="020B0502040204020203" pitchFamily="34" charset="0"/>
              <a:sym typeface="Myriad Pro Light" pitchFamily="34" charset="0"/>
            </a:endParaRPr>
          </a:p>
        </p:txBody>
      </p:sp>
    </p:spTree>
    <p:extLst>
      <p:ext uri="{BB962C8B-B14F-4D97-AF65-F5344CB8AC3E}">
        <p14:creationId xmlns:p14="http://schemas.microsoft.com/office/powerpoint/2010/main" val="175012362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3050969" y="576577"/>
            <a:ext cx="6090130" cy="584775"/>
          </a:xfrm>
          <a:prstGeom prst="rect">
            <a:avLst/>
          </a:prstGeom>
          <a:noFill/>
        </p:spPr>
        <p:txBody>
          <a:bodyPr wrap="none" rtlCol="1">
            <a:spAutoFit/>
          </a:bodyPr>
          <a:lstStyle/>
          <a:p>
            <a:pPr algn="ctr" rtl="1"/>
            <a:r>
              <a:rPr lang="ar-AE" sz="3200">
                <a:solidFill>
                  <a:srgbClr val="45494C"/>
                </a:solidFill>
                <a:latin typeface="+mj-lt"/>
              </a:rPr>
              <a:t>اعتماد الموافقات على أكثر من مستوى</a:t>
            </a:r>
            <a:endParaRPr lang="en-US" sz="3200" dirty="0">
              <a:solidFill>
                <a:srgbClr val="45494C"/>
              </a:solidFill>
              <a:latin typeface="+mj-lt"/>
            </a:endParaRPr>
          </a:p>
        </p:txBody>
      </p:sp>
      <p:sp>
        <p:nvSpPr>
          <p:cNvPr id="15" name="Rectangle 14"/>
          <p:cNvSpPr/>
          <p:nvPr/>
        </p:nvSpPr>
        <p:spPr>
          <a:xfrm>
            <a:off x="-6071" y="1362986"/>
            <a:ext cx="12198071" cy="1151990"/>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8" name="TextBox 17"/>
          <p:cNvSpPr txBox="1"/>
          <p:nvPr/>
        </p:nvSpPr>
        <p:spPr>
          <a:xfrm>
            <a:off x="360913" y="1442163"/>
            <a:ext cx="11464097" cy="707886"/>
          </a:xfrm>
          <a:prstGeom prst="rect">
            <a:avLst/>
          </a:prstGeom>
          <a:noFill/>
        </p:spPr>
        <p:txBody>
          <a:bodyPr wrap="square" rtlCol="1">
            <a:spAutoFit/>
          </a:bodyPr>
          <a:lstStyle/>
          <a:p>
            <a:pPr algn="ctr" rtl="1"/>
            <a:r>
              <a:rPr lang="ar-AE" sz="2000" dirty="0">
                <a:solidFill>
                  <a:srgbClr val="45494C"/>
                </a:solidFill>
                <a:cs typeface="Segoe UI Light" panose="020B0502040204020203" pitchFamily="34" charset="0"/>
                <a:sym typeface="Myriad Pro Light" pitchFamily="34" charset="0"/>
              </a:rPr>
              <a:t>يمكن للموظفين التقدم للحصول على الإجازة أو التسجيل بالضغط يدوياً على أزرار أجهزتهم المتحركة، أو تسجيل الإجازة المبكرة أو التسجيل للتدريب من خلال برنامج BioTime 8.5 أو تطبيق الهاتف المتحرك الذي يمكن أن يعتمده المسؤولون عن إصدار الاعتماد الذين تم تعيينهم على مستوى الهرم التنظيمي.</a:t>
            </a:r>
            <a:endParaRPr lang="zh-CN" altLang="en-US" sz="2000" dirty="0">
              <a:solidFill>
                <a:srgbClr val="45494C"/>
              </a:solidFill>
              <a:cs typeface="Segoe UI Light" panose="020B0502040204020203" pitchFamily="34" charset="0"/>
              <a:sym typeface="Myriad Pro Light" pitchFamily="34" charset="0"/>
            </a:endParaRPr>
          </a:p>
        </p:txBody>
      </p:sp>
      <p:pic>
        <p:nvPicPr>
          <p:cNvPr id="2" name="Picture 1"/>
          <p:cNvPicPr>
            <a:picLocks noChangeAspect="1"/>
          </p:cNvPicPr>
          <p:nvPr/>
        </p:nvPicPr>
        <p:blipFill rotWithShape="1">
          <a:blip r:embed="rId3"/>
          <a:srcRect b="15246"/>
          <a:stretch/>
        </p:blipFill>
        <p:spPr>
          <a:xfrm>
            <a:off x="2032600" y="3229232"/>
            <a:ext cx="1545594" cy="2907957"/>
          </a:xfrm>
          <a:prstGeom prst="rect">
            <a:avLst/>
          </a:prstGeom>
        </p:spPr>
      </p:pic>
      <p:sp>
        <p:nvSpPr>
          <p:cNvPr id="4" name="TextBox 3"/>
          <p:cNvSpPr txBox="1"/>
          <p:nvPr/>
        </p:nvSpPr>
        <p:spPr>
          <a:xfrm>
            <a:off x="1396197" y="2880222"/>
            <a:ext cx="2818400" cy="253916"/>
          </a:xfrm>
          <a:prstGeom prst="rect">
            <a:avLst/>
          </a:prstGeom>
          <a:noFill/>
        </p:spPr>
        <p:txBody>
          <a:bodyPr wrap="none" rtlCol="1">
            <a:spAutoFit/>
          </a:bodyPr>
          <a:lstStyle/>
          <a:p>
            <a:pPr algn="ctr" rtl="1"/>
            <a:r>
              <a:rPr lang="ar-AE" sz="1050" dirty="0"/>
              <a:t>التقدم لطلب الإجازة، التسجيل بالضغط يدوياً على أزرار الأجهزة المتحركة والتسجيل للتدريب.</a:t>
            </a:r>
            <a:endParaRPr lang="en-US" sz="1050" dirty="0"/>
          </a:p>
        </p:txBody>
      </p:sp>
      <p:sp>
        <p:nvSpPr>
          <p:cNvPr id="9" name="TextBox 8"/>
          <p:cNvSpPr txBox="1"/>
          <p:nvPr/>
        </p:nvSpPr>
        <p:spPr>
          <a:xfrm>
            <a:off x="6836597" y="2880222"/>
            <a:ext cx="3074881" cy="253916"/>
          </a:xfrm>
          <a:prstGeom prst="rect">
            <a:avLst/>
          </a:prstGeom>
          <a:noFill/>
        </p:spPr>
        <p:txBody>
          <a:bodyPr wrap="none" rtlCol="1">
            <a:spAutoFit/>
          </a:bodyPr>
          <a:lstStyle/>
          <a:p>
            <a:pPr algn="ctr" rtl="1"/>
            <a:r>
              <a:rPr lang="ar-AE" sz="1050"/>
              <a:t>تأخذ الطلبات دورتها خلال الاعتماد من قبل المسؤولين عن إصداره.</a:t>
            </a:r>
            <a:endParaRPr lang="en-US" sz="1050" dirty="0"/>
          </a:p>
        </p:txBody>
      </p:sp>
      <p:sp>
        <p:nvSpPr>
          <p:cNvPr id="5" name="Chevron 4"/>
          <p:cNvSpPr/>
          <p:nvPr/>
        </p:nvSpPr>
        <p:spPr>
          <a:xfrm>
            <a:off x="4460490" y="3970638"/>
            <a:ext cx="370703" cy="494270"/>
          </a:xfrm>
          <a:prstGeom prst="chevron">
            <a:avLst/>
          </a:prstGeom>
          <a:solidFill>
            <a:srgbClr val="7AC14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11" name="Chevron 10"/>
          <p:cNvSpPr/>
          <p:nvPr/>
        </p:nvSpPr>
        <p:spPr>
          <a:xfrm>
            <a:off x="4715419" y="3970638"/>
            <a:ext cx="370703" cy="494270"/>
          </a:xfrm>
          <a:prstGeom prst="chevron">
            <a:avLst/>
          </a:prstGeom>
          <a:solidFill>
            <a:srgbClr val="7AC14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12" name="Chevron 11"/>
          <p:cNvSpPr/>
          <p:nvPr/>
        </p:nvSpPr>
        <p:spPr>
          <a:xfrm>
            <a:off x="4970348" y="3970638"/>
            <a:ext cx="370703" cy="494270"/>
          </a:xfrm>
          <a:prstGeom prst="chevron">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pic>
        <p:nvPicPr>
          <p:cNvPr id="3" name="Picture 2"/>
          <p:cNvPicPr>
            <a:picLocks noChangeAspect="1"/>
          </p:cNvPicPr>
          <p:nvPr/>
        </p:nvPicPr>
        <p:blipFill>
          <a:blip r:embed="rId4"/>
          <a:stretch>
            <a:fillRect/>
          </a:stretch>
        </p:blipFill>
        <p:spPr>
          <a:xfrm>
            <a:off x="5911985" y="3117327"/>
            <a:ext cx="5320319" cy="2695162"/>
          </a:xfrm>
          <a:prstGeom prst="rect">
            <a:avLst/>
          </a:prstGeom>
        </p:spPr>
      </p:pic>
    </p:spTree>
    <p:extLst>
      <p:ext uri="{BB962C8B-B14F-4D97-AF65-F5344CB8AC3E}">
        <p14:creationId xmlns:p14="http://schemas.microsoft.com/office/powerpoint/2010/main" val="10692297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2818860" y="576577"/>
            <a:ext cx="6554359" cy="584775"/>
          </a:xfrm>
          <a:prstGeom prst="rect">
            <a:avLst/>
          </a:prstGeom>
          <a:noFill/>
        </p:spPr>
        <p:txBody>
          <a:bodyPr wrap="none" rtlCol="1">
            <a:spAutoFit/>
          </a:bodyPr>
          <a:lstStyle/>
          <a:p>
            <a:pPr algn="ctr" rtl="1"/>
            <a:r>
              <a:rPr lang="ar-AE" sz="3200">
                <a:solidFill>
                  <a:srgbClr val="45494C"/>
                </a:solidFill>
                <a:latin typeface="+mj-lt"/>
              </a:rPr>
              <a:t>تنبيهات تلقائية بالبريد الإلكتروني</a:t>
            </a:r>
            <a:endParaRPr lang="en-US" sz="3200" dirty="0">
              <a:solidFill>
                <a:srgbClr val="45494C"/>
              </a:solidFill>
              <a:latin typeface="+mj-lt"/>
            </a:endParaRPr>
          </a:p>
        </p:txBody>
      </p:sp>
      <p:sp>
        <p:nvSpPr>
          <p:cNvPr id="7" name="Rectangle 6"/>
          <p:cNvSpPr/>
          <p:nvPr/>
        </p:nvSpPr>
        <p:spPr>
          <a:xfrm>
            <a:off x="1025902" y="2555378"/>
            <a:ext cx="4525347" cy="2434905"/>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0" name="TextBox 9"/>
          <p:cNvSpPr txBox="1"/>
          <p:nvPr/>
        </p:nvSpPr>
        <p:spPr>
          <a:xfrm>
            <a:off x="1295978" y="2851509"/>
            <a:ext cx="3985193" cy="1881990"/>
          </a:xfrm>
          <a:prstGeom prst="rect">
            <a:avLst/>
          </a:prstGeom>
          <a:noFill/>
        </p:spPr>
        <p:txBody>
          <a:bodyPr wrap="square" rtlCol="1">
            <a:spAutoFit/>
          </a:bodyPr>
          <a:lstStyle/>
          <a:p>
            <a:pPr algn="just" rtl="1">
              <a:lnSpc>
                <a:spcPct val="150000"/>
              </a:lnSpc>
            </a:pPr>
            <a:r>
              <a:rPr lang="ar-AE" sz="2000">
                <a:solidFill>
                  <a:srgbClr val="474B4F"/>
                </a:solidFill>
                <a:cs typeface="Segoe UI Light" panose="020B0502040204020203" pitchFamily="34" charset="0"/>
                <a:sym typeface="Myriad Pro Light" pitchFamily="34" charset="0"/>
              </a:rPr>
              <a:t>يتم إرسال إشعارات البريد الإلكتروني إلى الموظفين للتنبيه بالحضور في حالات التأخير والإجازة المبكرة والغياب عن العمل.</a:t>
            </a:r>
            <a:endParaRPr lang="zh-CN" altLang="en-US" sz="2000" dirty="0">
              <a:solidFill>
                <a:srgbClr val="474B4F"/>
              </a:solidFill>
              <a:cs typeface="Segoe UI Light" panose="020B0502040204020203" pitchFamily="34" charset="0"/>
              <a:sym typeface="Myriad Pro Light"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297" y="1520890"/>
            <a:ext cx="4863495" cy="4280533"/>
          </a:xfrm>
          <a:prstGeom prst="rect">
            <a:avLst/>
          </a:prstGeom>
        </p:spPr>
      </p:pic>
      <p:pic>
        <p:nvPicPr>
          <p:cNvPr id="5" name="Picture 4"/>
          <p:cNvPicPr>
            <a:picLocks noChangeAspect="1"/>
          </p:cNvPicPr>
          <p:nvPr/>
        </p:nvPicPr>
        <p:blipFill>
          <a:blip r:embed="rId4"/>
          <a:stretch>
            <a:fillRect/>
          </a:stretch>
        </p:blipFill>
        <p:spPr>
          <a:xfrm>
            <a:off x="5762566" y="1273240"/>
            <a:ext cx="1788450" cy="1447019"/>
          </a:xfrm>
          <a:prstGeom prst="rect">
            <a:avLst/>
          </a:prstGeom>
        </p:spPr>
      </p:pic>
    </p:spTree>
    <p:extLst>
      <p:ext uri="{BB962C8B-B14F-4D97-AF65-F5344CB8AC3E}">
        <p14:creationId xmlns:p14="http://schemas.microsoft.com/office/powerpoint/2010/main" val="36225699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3282330" y="576577"/>
            <a:ext cx="5627438" cy="584775"/>
          </a:xfrm>
          <a:prstGeom prst="rect">
            <a:avLst/>
          </a:prstGeom>
          <a:noFill/>
        </p:spPr>
        <p:txBody>
          <a:bodyPr wrap="none" rtlCol="1">
            <a:spAutoFit/>
          </a:bodyPr>
          <a:lstStyle/>
          <a:p>
            <a:pPr algn="ctr" rtl="1"/>
            <a:r>
              <a:rPr lang="ar-AE" sz="3200">
                <a:solidFill>
                  <a:srgbClr val="45494C"/>
                </a:solidFill>
                <a:latin typeface="+mj-lt"/>
              </a:rPr>
              <a:t>تكامل واجهة برمجة التطبيقات مع برمجيات الغير</a:t>
            </a:r>
            <a:endParaRPr lang="en-US" sz="3200" dirty="0">
              <a:solidFill>
                <a:srgbClr val="45494C"/>
              </a:solidFill>
              <a:latin typeface="+mj-lt"/>
            </a:endParaRPr>
          </a:p>
        </p:txBody>
      </p:sp>
      <p:sp>
        <p:nvSpPr>
          <p:cNvPr id="7" name="Rounded Rectangle 6"/>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TextBox 7"/>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sp>
        <p:nvSpPr>
          <p:cNvPr id="12" name="Rectangle 11"/>
          <p:cNvSpPr/>
          <p:nvPr/>
        </p:nvSpPr>
        <p:spPr>
          <a:xfrm>
            <a:off x="0" y="3537775"/>
            <a:ext cx="5099222" cy="1151990"/>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3" name="TextBox 12"/>
          <p:cNvSpPr txBox="1"/>
          <p:nvPr/>
        </p:nvSpPr>
        <p:spPr>
          <a:xfrm>
            <a:off x="331547" y="3608674"/>
            <a:ext cx="3943892" cy="1015663"/>
          </a:xfrm>
          <a:prstGeom prst="rect">
            <a:avLst/>
          </a:prstGeom>
          <a:noFill/>
        </p:spPr>
        <p:txBody>
          <a:bodyPr wrap="square" rtlCol="1">
            <a:spAutoFit/>
          </a:bodyPr>
          <a:lstStyle/>
          <a:p>
            <a:pPr algn="ctr" rtl="1"/>
            <a:r>
              <a:rPr lang="ar-AE" sz="2000">
                <a:solidFill>
                  <a:srgbClr val="45494C"/>
                </a:solidFill>
                <a:cs typeface="Segoe UI Light" panose="020B0502040204020203" pitchFamily="34" charset="0"/>
                <a:sym typeface="Myriad Pro Light" pitchFamily="34" charset="0"/>
              </a:rPr>
              <a:t>يحتوي BioTime 8.5 على واجهة برمجة تطبيقات قياسية تتكامل مع برمجيات الغير. </a:t>
            </a:r>
            <a:endParaRPr lang="zh-CN" altLang="en-US" sz="2000" dirty="0">
              <a:solidFill>
                <a:srgbClr val="45494C"/>
              </a:solidFill>
              <a:cs typeface="Segoe UI Light" panose="020B0502040204020203" pitchFamily="34" charset="0"/>
              <a:sym typeface="Myriad Pro Light"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346" y="2390674"/>
            <a:ext cx="4961978" cy="4467326"/>
          </a:xfrm>
          <a:prstGeom prst="rect">
            <a:avLst/>
          </a:prstGeom>
        </p:spPr>
      </p:pic>
      <p:pic>
        <p:nvPicPr>
          <p:cNvPr id="9" name="Picture 8"/>
          <p:cNvPicPr>
            <a:picLocks noChangeAspect="1"/>
          </p:cNvPicPr>
          <p:nvPr/>
        </p:nvPicPr>
        <p:blipFill>
          <a:blip r:embed="rId4">
            <a:duotone>
              <a:schemeClr val="accent6">
                <a:shade val="45000"/>
                <a:satMod val="135000"/>
              </a:schemeClr>
              <a:prstClr val="white"/>
            </a:duotone>
          </a:blip>
          <a:stretch>
            <a:fillRect/>
          </a:stretch>
        </p:blipFill>
        <p:spPr>
          <a:xfrm>
            <a:off x="7493859" y="770890"/>
            <a:ext cx="4448432" cy="4480206"/>
          </a:xfrm>
          <a:prstGeom prst="rect">
            <a:avLst/>
          </a:prstGeom>
        </p:spPr>
      </p:pic>
    </p:spTree>
    <p:extLst>
      <p:ext uri="{BB962C8B-B14F-4D97-AF65-F5344CB8AC3E}">
        <p14:creationId xmlns:p14="http://schemas.microsoft.com/office/powerpoint/2010/main" val="113327044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3520983" y="576577"/>
            <a:ext cx="5150129" cy="584775"/>
          </a:xfrm>
          <a:prstGeom prst="rect">
            <a:avLst/>
          </a:prstGeom>
          <a:noFill/>
        </p:spPr>
        <p:txBody>
          <a:bodyPr wrap="none" rtlCol="1">
            <a:spAutoFit/>
          </a:bodyPr>
          <a:lstStyle/>
          <a:p>
            <a:pPr algn="ctr" rtl="1"/>
            <a:r>
              <a:rPr lang="ar-AE" sz="3200">
                <a:solidFill>
                  <a:srgbClr val="45494C"/>
                </a:solidFill>
                <a:latin typeface="+mj-lt"/>
              </a:rPr>
              <a:t>وظيفة الصورة الحيوية</a:t>
            </a:r>
            <a:endParaRPr lang="en-US" sz="3200" dirty="0">
              <a:solidFill>
                <a:srgbClr val="45494C"/>
              </a:solidFill>
              <a:latin typeface="+mj-lt"/>
            </a:endParaRPr>
          </a:p>
        </p:txBody>
      </p:sp>
      <p:sp>
        <p:nvSpPr>
          <p:cNvPr id="6" name="Rectangle 5"/>
          <p:cNvSpPr/>
          <p:nvPr/>
        </p:nvSpPr>
        <p:spPr>
          <a:xfrm>
            <a:off x="-6071" y="1362986"/>
            <a:ext cx="12198071" cy="877706"/>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9" name="TextBox 8"/>
          <p:cNvSpPr txBox="1"/>
          <p:nvPr/>
        </p:nvSpPr>
        <p:spPr>
          <a:xfrm>
            <a:off x="360913" y="1585038"/>
            <a:ext cx="11464097" cy="400110"/>
          </a:xfrm>
          <a:prstGeom prst="rect">
            <a:avLst/>
          </a:prstGeom>
          <a:noFill/>
        </p:spPr>
        <p:txBody>
          <a:bodyPr wrap="square" rtlCol="1">
            <a:spAutoFit/>
          </a:bodyPr>
          <a:lstStyle/>
          <a:p>
            <a:pPr algn="ctr" rtl="1"/>
            <a:r>
              <a:rPr lang="ar-AE" sz="2000">
                <a:solidFill>
                  <a:srgbClr val="45494C"/>
                </a:solidFill>
                <a:cs typeface="Segoe UI Light" panose="020B0502040204020203" pitchFamily="34" charset="0"/>
                <a:sym typeface="Myriad Pro Light" pitchFamily="34" charset="0"/>
              </a:rPr>
              <a:t>تمكّن وظيفة الصورة الحيوية مستخدم البرنامج من التسجيل باستخدام هاتفه المتحرك.</a:t>
            </a:r>
            <a:endParaRPr lang="zh-CN" altLang="en-US" sz="2000" dirty="0">
              <a:solidFill>
                <a:srgbClr val="45494C"/>
              </a:solidFill>
              <a:cs typeface="Segoe UI Light" panose="020B0502040204020203" pitchFamily="34" charset="0"/>
              <a:sym typeface="Myriad Pro Light" pitchFamily="34" charset="0"/>
            </a:endParaRPr>
          </a:p>
        </p:txBody>
      </p:sp>
      <p:pic>
        <p:nvPicPr>
          <p:cNvPr id="3" name="Picture 2"/>
          <p:cNvPicPr>
            <a:picLocks noChangeAspect="1"/>
          </p:cNvPicPr>
          <p:nvPr/>
        </p:nvPicPr>
        <p:blipFill>
          <a:blip r:embed="rId3"/>
          <a:stretch>
            <a:fillRect/>
          </a:stretch>
        </p:blipFill>
        <p:spPr>
          <a:xfrm>
            <a:off x="1121108" y="3246550"/>
            <a:ext cx="1889940" cy="1193646"/>
          </a:xfrm>
          <a:prstGeom prst="rect">
            <a:avLst/>
          </a:prstGeom>
          <a:ln>
            <a:solidFill>
              <a:schemeClr val="tx1"/>
            </a:solidFill>
          </a:ln>
        </p:spPr>
      </p:pic>
      <p:sp>
        <p:nvSpPr>
          <p:cNvPr id="4" name="TextBox 3"/>
          <p:cNvSpPr txBox="1"/>
          <p:nvPr/>
        </p:nvSpPr>
        <p:spPr>
          <a:xfrm>
            <a:off x="964649" y="4611671"/>
            <a:ext cx="2202857" cy="461665"/>
          </a:xfrm>
          <a:prstGeom prst="rect">
            <a:avLst/>
          </a:prstGeom>
          <a:noFill/>
        </p:spPr>
        <p:txBody>
          <a:bodyPr wrap="square" rtlCol="1">
            <a:spAutoFit/>
          </a:bodyPr>
          <a:lstStyle/>
          <a:p>
            <a:pPr algn="ctr" rtl="1"/>
            <a:r>
              <a:rPr lang="ar-AE" sz="1200"/>
              <a:t>مسح رمز الاستجابة السريعة QR تلقائياً للدخول في عملية التسجيل.</a:t>
            </a:r>
          </a:p>
        </p:txBody>
      </p:sp>
      <p:sp>
        <p:nvSpPr>
          <p:cNvPr id="11" name="Rounded Rectangle 10"/>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2" name="TextBox 11"/>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sp>
        <p:nvSpPr>
          <p:cNvPr id="10" name="TextBox 9"/>
          <p:cNvSpPr txBox="1"/>
          <p:nvPr/>
        </p:nvSpPr>
        <p:spPr>
          <a:xfrm>
            <a:off x="5028800" y="4842504"/>
            <a:ext cx="1919815" cy="461665"/>
          </a:xfrm>
          <a:prstGeom prst="rect">
            <a:avLst/>
          </a:prstGeom>
          <a:noFill/>
        </p:spPr>
        <p:txBody>
          <a:bodyPr wrap="square" rtlCol="1">
            <a:spAutoFit/>
          </a:bodyPr>
          <a:lstStyle/>
          <a:p>
            <a:pPr algn="ctr" rtl="1"/>
            <a:r>
              <a:rPr lang="ar-AE" sz="1200"/>
              <a:t>سجل سمات وجهك باستخدام هاتفك المتحرك.</a:t>
            </a:r>
            <a:endParaRPr lang="en-US" sz="1200" dirty="0"/>
          </a:p>
        </p:txBody>
      </p:sp>
      <p:sp>
        <p:nvSpPr>
          <p:cNvPr id="13" name="TextBox 12"/>
          <p:cNvSpPr txBox="1"/>
          <p:nvPr/>
        </p:nvSpPr>
        <p:spPr>
          <a:xfrm>
            <a:off x="9048870" y="4851415"/>
            <a:ext cx="1919815" cy="461665"/>
          </a:xfrm>
          <a:prstGeom prst="rect">
            <a:avLst/>
          </a:prstGeom>
          <a:noFill/>
        </p:spPr>
        <p:txBody>
          <a:bodyPr wrap="square" rtlCol="1">
            <a:spAutoFit/>
          </a:bodyPr>
          <a:lstStyle/>
          <a:p>
            <a:pPr algn="ctr" rtl="1"/>
            <a:r>
              <a:rPr lang="ar-AE" sz="1200"/>
              <a:t>ادخل المعايير بالتثبت من أن وجهك هو الجاري تسجيله</a:t>
            </a:r>
            <a:endParaRPr lang="en-US" sz="1200" dirty="0"/>
          </a:p>
        </p:txBody>
      </p:sp>
      <p:pic>
        <p:nvPicPr>
          <p:cNvPr id="2" name="Picture 1"/>
          <p:cNvPicPr>
            <a:picLocks noChangeAspect="1"/>
          </p:cNvPicPr>
          <p:nvPr/>
        </p:nvPicPr>
        <p:blipFill>
          <a:blip r:embed="rId4"/>
          <a:stretch>
            <a:fillRect/>
          </a:stretch>
        </p:blipFill>
        <p:spPr>
          <a:xfrm>
            <a:off x="4709804" y="2790752"/>
            <a:ext cx="2557805" cy="2021980"/>
          </a:xfrm>
          <a:prstGeom prst="rect">
            <a:avLst/>
          </a:prstGeom>
        </p:spPr>
      </p:pic>
      <p:pic>
        <p:nvPicPr>
          <p:cNvPr id="5" name="Picture 4"/>
          <p:cNvPicPr>
            <a:picLocks noChangeAspect="1"/>
          </p:cNvPicPr>
          <p:nvPr/>
        </p:nvPicPr>
        <p:blipFill>
          <a:blip r:embed="rId5"/>
          <a:stretch>
            <a:fillRect/>
          </a:stretch>
        </p:blipFill>
        <p:spPr>
          <a:xfrm>
            <a:off x="8986905" y="2702265"/>
            <a:ext cx="1981780" cy="2110467"/>
          </a:xfrm>
          <a:prstGeom prst="rect">
            <a:avLst/>
          </a:prstGeom>
        </p:spPr>
      </p:pic>
      <p:sp>
        <p:nvSpPr>
          <p:cNvPr id="14" name="Oval 13"/>
          <p:cNvSpPr/>
          <p:nvPr/>
        </p:nvSpPr>
        <p:spPr>
          <a:xfrm>
            <a:off x="646814" y="2553606"/>
            <a:ext cx="474293" cy="4742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5" name="TextBox 14"/>
          <p:cNvSpPr txBox="1"/>
          <p:nvPr/>
        </p:nvSpPr>
        <p:spPr>
          <a:xfrm>
            <a:off x="747544" y="2606086"/>
            <a:ext cx="272832" cy="369332"/>
          </a:xfrm>
          <a:prstGeom prst="rect">
            <a:avLst/>
          </a:prstGeom>
          <a:noFill/>
        </p:spPr>
        <p:txBody>
          <a:bodyPr wrap="none" rtlCol="1">
            <a:spAutoFit/>
          </a:bodyPr>
          <a:lstStyle/>
          <a:p>
            <a:pPr rtl="1"/>
            <a:r>
              <a:rPr lang="ar-AE">
                <a:latin typeface="Impact" panose="020B0806030902050204" pitchFamily="34" charset="0"/>
              </a:rPr>
              <a:t>1</a:t>
            </a:r>
            <a:endParaRPr lang="en-US" dirty="0">
              <a:latin typeface="Impact" panose="020B0806030902050204" pitchFamily="34" charset="0"/>
            </a:endParaRPr>
          </a:p>
        </p:txBody>
      </p:sp>
      <p:sp>
        <p:nvSpPr>
          <p:cNvPr id="16" name="Oval 15"/>
          <p:cNvSpPr/>
          <p:nvPr/>
        </p:nvSpPr>
        <p:spPr>
          <a:xfrm>
            <a:off x="4061398" y="2553606"/>
            <a:ext cx="474293" cy="4742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7" name="TextBox 16"/>
          <p:cNvSpPr txBox="1"/>
          <p:nvPr/>
        </p:nvSpPr>
        <p:spPr>
          <a:xfrm>
            <a:off x="4162128" y="2606086"/>
            <a:ext cx="300082" cy="369332"/>
          </a:xfrm>
          <a:prstGeom prst="rect">
            <a:avLst/>
          </a:prstGeom>
          <a:noFill/>
        </p:spPr>
        <p:txBody>
          <a:bodyPr wrap="none" rtlCol="1">
            <a:spAutoFit/>
          </a:bodyPr>
          <a:lstStyle/>
          <a:p>
            <a:pPr rtl="1"/>
            <a:r>
              <a:rPr lang="ar-AE">
                <a:latin typeface="Impact" panose="020B0806030902050204" pitchFamily="34" charset="0"/>
              </a:rPr>
              <a:t>2</a:t>
            </a:r>
            <a:endParaRPr lang="en-US" dirty="0">
              <a:latin typeface="Impact" panose="020B0806030902050204" pitchFamily="34" charset="0"/>
            </a:endParaRPr>
          </a:p>
        </p:txBody>
      </p:sp>
      <p:sp>
        <p:nvSpPr>
          <p:cNvPr id="18" name="Oval 17"/>
          <p:cNvSpPr/>
          <p:nvPr/>
        </p:nvSpPr>
        <p:spPr>
          <a:xfrm>
            <a:off x="8574577" y="2550634"/>
            <a:ext cx="474293" cy="4742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9" name="TextBox 18"/>
          <p:cNvSpPr txBox="1"/>
          <p:nvPr/>
        </p:nvSpPr>
        <p:spPr>
          <a:xfrm>
            <a:off x="8675307" y="2603114"/>
            <a:ext cx="306494" cy="369332"/>
          </a:xfrm>
          <a:prstGeom prst="rect">
            <a:avLst/>
          </a:prstGeom>
          <a:noFill/>
        </p:spPr>
        <p:txBody>
          <a:bodyPr wrap="none" rtlCol="1">
            <a:spAutoFit/>
          </a:bodyPr>
          <a:lstStyle/>
          <a:p>
            <a:pPr rtl="1"/>
            <a:r>
              <a:rPr lang="ar-AE">
                <a:latin typeface="Impact" panose="020B0806030902050204" pitchFamily="34" charset="0"/>
              </a:rPr>
              <a:t>3</a:t>
            </a:r>
            <a:endParaRPr lang="en-US" dirty="0">
              <a:latin typeface="Impact" panose="020B0806030902050204" pitchFamily="34" charset="0"/>
            </a:endParaRPr>
          </a:p>
        </p:txBody>
      </p:sp>
      <p:grpSp>
        <p:nvGrpSpPr>
          <p:cNvPr id="7" name="Group 6"/>
          <p:cNvGrpSpPr/>
          <p:nvPr/>
        </p:nvGrpSpPr>
        <p:grpSpPr>
          <a:xfrm>
            <a:off x="3420145" y="3596238"/>
            <a:ext cx="880561" cy="494270"/>
            <a:chOff x="3446320" y="3632887"/>
            <a:chExt cx="880561" cy="494270"/>
          </a:xfrm>
        </p:grpSpPr>
        <p:sp>
          <p:nvSpPr>
            <p:cNvPr id="20" name="Chevron 19"/>
            <p:cNvSpPr/>
            <p:nvPr/>
          </p:nvSpPr>
          <p:spPr>
            <a:xfrm>
              <a:off x="3446320" y="3632887"/>
              <a:ext cx="370703" cy="494270"/>
            </a:xfrm>
            <a:prstGeom prst="chevron">
              <a:avLst/>
            </a:prstGeom>
            <a:solidFill>
              <a:srgbClr val="7AC14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21" name="Chevron 20"/>
            <p:cNvSpPr/>
            <p:nvPr/>
          </p:nvSpPr>
          <p:spPr>
            <a:xfrm>
              <a:off x="3701249" y="3632887"/>
              <a:ext cx="370703" cy="494270"/>
            </a:xfrm>
            <a:prstGeom prst="chevron">
              <a:avLst/>
            </a:prstGeom>
            <a:solidFill>
              <a:srgbClr val="7AC14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22" name="Chevron 21"/>
            <p:cNvSpPr/>
            <p:nvPr/>
          </p:nvSpPr>
          <p:spPr>
            <a:xfrm>
              <a:off x="3956178" y="3632887"/>
              <a:ext cx="370703" cy="494270"/>
            </a:xfrm>
            <a:prstGeom prst="chevron">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grpSp>
      <p:grpSp>
        <p:nvGrpSpPr>
          <p:cNvPr id="23" name="Group 22"/>
          <p:cNvGrpSpPr/>
          <p:nvPr/>
        </p:nvGrpSpPr>
        <p:grpSpPr>
          <a:xfrm>
            <a:off x="7614429" y="3596238"/>
            <a:ext cx="880561" cy="494270"/>
            <a:chOff x="3446320" y="3632887"/>
            <a:chExt cx="880561" cy="494270"/>
          </a:xfrm>
        </p:grpSpPr>
        <p:sp>
          <p:nvSpPr>
            <p:cNvPr id="24" name="Chevron 23"/>
            <p:cNvSpPr/>
            <p:nvPr/>
          </p:nvSpPr>
          <p:spPr>
            <a:xfrm>
              <a:off x="3446320" y="3632887"/>
              <a:ext cx="370703" cy="494270"/>
            </a:xfrm>
            <a:prstGeom prst="chevron">
              <a:avLst/>
            </a:prstGeom>
            <a:solidFill>
              <a:srgbClr val="7AC14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25" name="Chevron 24"/>
            <p:cNvSpPr/>
            <p:nvPr/>
          </p:nvSpPr>
          <p:spPr>
            <a:xfrm>
              <a:off x="3701249" y="3632887"/>
              <a:ext cx="370703" cy="494270"/>
            </a:xfrm>
            <a:prstGeom prst="chevron">
              <a:avLst/>
            </a:prstGeom>
            <a:solidFill>
              <a:srgbClr val="7AC14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26" name="Chevron 25"/>
            <p:cNvSpPr/>
            <p:nvPr/>
          </p:nvSpPr>
          <p:spPr>
            <a:xfrm>
              <a:off x="3956178" y="3632887"/>
              <a:ext cx="370703" cy="494270"/>
            </a:xfrm>
            <a:prstGeom prst="chevron">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grpSp>
      <p:sp>
        <p:nvSpPr>
          <p:cNvPr id="27" name="TextBox 26"/>
          <p:cNvSpPr txBox="1"/>
          <p:nvPr/>
        </p:nvSpPr>
        <p:spPr>
          <a:xfrm>
            <a:off x="153222" y="5672827"/>
            <a:ext cx="5440270" cy="276999"/>
          </a:xfrm>
          <a:prstGeom prst="rect">
            <a:avLst/>
          </a:prstGeom>
          <a:noFill/>
        </p:spPr>
        <p:txBody>
          <a:bodyPr wrap="square" rtlCol="1">
            <a:spAutoFit/>
          </a:bodyPr>
          <a:lstStyle/>
          <a:p>
            <a:pPr rtl="1"/>
            <a:r>
              <a:rPr lang="ar-AE" sz="1200" i="1"/>
              <a:t>إيضاح: تم تصميم هذه الوظيفة للعمل فقط مع الوحدات الطرفية للتعرف على الوجه في نطاق أطوال موجات الضوء المرئي للعين.</a:t>
            </a:r>
          </a:p>
        </p:txBody>
      </p:sp>
    </p:spTree>
    <p:extLst>
      <p:ext uri="{BB962C8B-B14F-4D97-AF65-F5344CB8AC3E}">
        <p14:creationId xmlns:p14="http://schemas.microsoft.com/office/powerpoint/2010/main" val="315103147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74" y="1593302"/>
            <a:ext cx="4989352" cy="4075003"/>
          </a:xfrm>
          <a:prstGeom prst="rect">
            <a:avLst/>
          </a:prstGeom>
        </p:spPr>
      </p:pic>
      <p:sp>
        <p:nvSpPr>
          <p:cNvPr id="28" name="TextBox 27"/>
          <p:cNvSpPr txBox="1"/>
          <p:nvPr/>
        </p:nvSpPr>
        <p:spPr>
          <a:xfrm>
            <a:off x="2560469" y="576577"/>
            <a:ext cx="7071167" cy="584775"/>
          </a:xfrm>
          <a:prstGeom prst="rect">
            <a:avLst/>
          </a:prstGeom>
          <a:noFill/>
        </p:spPr>
        <p:txBody>
          <a:bodyPr wrap="none" rtlCol="1">
            <a:spAutoFit/>
          </a:bodyPr>
          <a:lstStyle/>
          <a:p>
            <a:pPr algn="ctr" rtl="1"/>
            <a:r>
              <a:rPr lang="ar-AE" sz="3200">
                <a:solidFill>
                  <a:srgbClr val="45494C"/>
                </a:solidFill>
                <a:latin typeface="+mj-lt"/>
              </a:rPr>
              <a:t>الجدولة المرنة لمناوبات العمل</a:t>
            </a:r>
            <a:endParaRPr lang="en-US" sz="3200" dirty="0">
              <a:solidFill>
                <a:srgbClr val="45494C"/>
              </a:solidFill>
              <a:latin typeface="+mj-lt"/>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8739" y="1818242"/>
            <a:ext cx="4292669" cy="2037128"/>
          </a:xfrm>
          <a:prstGeom prst="rect">
            <a:avLst/>
          </a:prstGeom>
        </p:spPr>
      </p:pic>
      <p:sp>
        <p:nvSpPr>
          <p:cNvPr id="12" name="TextBox 11"/>
          <p:cNvSpPr txBox="1"/>
          <p:nvPr/>
        </p:nvSpPr>
        <p:spPr>
          <a:xfrm>
            <a:off x="6084464" y="4268197"/>
            <a:ext cx="2889567" cy="1246495"/>
          </a:xfrm>
          <a:prstGeom prst="rect">
            <a:avLst/>
          </a:prstGeom>
          <a:noFill/>
        </p:spPr>
        <p:txBody>
          <a:bodyPr wrap="square" rtlCol="1">
            <a:spAutoFit/>
          </a:bodyPr>
          <a:lstStyle/>
          <a:p>
            <a:pPr marL="285750" indent="-285750" rtl="1">
              <a:lnSpc>
                <a:spcPct val="150000"/>
              </a:lnSpc>
              <a:buClr>
                <a:srgbClr val="7AC143"/>
              </a:buClr>
              <a:buFont typeface="Wingdings" panose="05000000000000000000" pitchFamily="2" charset="2"/>
              <a:buChar char="ü"/>
            </a:pPr>
            <a:r>
              <a:rPr lang="ar-AE" sz="1600">
                <a:solidFill>
                  <a:srgbClr val="474B4F"/>
                </a:solidFill>
                <a:cs typeface="Segoe UI Light" panose="020B0502040204020203" pitchFamily="34" charset="0"/>
                <a:sym typeface="Myriad Pro Light" pitchFamily="34" charset="0"/>
              </a:rPr>
              <a:t>جداول زمنية متعددة</a:t>
            </a:r>
          </a:p>
          <a:p>
            <a:pPr marL="285750" indent="-285750" rtl="1">
              <a:lnSpc>
                <a:spcPct val="150000"/>
              </a:lnSpc>
              <a:buClr>
                <a:srgbClr val="7AC143"/>
              </a:buClr>
              <a:buFont typeface="Wingdings" panose="05000000000000000000" pitchFamily="2" charset="2"/>
              <a:buChar char="ü"/>
            </a:pPr>
            <a:r>
              <a:rPr lang="ar-AE" sz="1600">
                <a:solidFill>
                  <a:srgbClr val="474B4F"/>
                </a:solidFill>
                <a:cs typeface="Segoe UI Light" panose="020B0502040204020203" pitchFamily="34" charset="0"/>
                <a:sym typeface="Myriad Pro Light" pitchFamily="34" charset="0"/>
              </a:rPr>
              <a:t>مناوبات العمل عبر اليوم (24 ساعة)</a:t>
            </a:r>
          </a:p>
          <a:p>
            <a:pPr marL="285750" indent="-285750" rtl="1">
              <a:lnSpc>
                <a:spcPct val="150000"/>
              </a:lnSpc>
              <a:buClr>
                <a:srgbClr val="7AC143"/>
              </a:buClr>
              <a:buFont typeface="Wingdings" panose="05000000000000000000" pitchFamily="2" charset="2"/>
              <a:buChar char="ü"/>
            </a:pPr>
            <a:r>
              <a:rPr lang="ar-AE" sz="1600">
                <a:solidFill>
                  <a:srgbClr val="474B4F"/>
                </a:solidFill>
                <a:cs typeface="Segoe UI Light" panose="020B0502040204020203" pitchFamily="34" charset="0"/>
                <a:sym typeface="Myriad Pro Light" pitchFamily="34" charset="0"/>
              </a:rPr>
              <a:t>دورة المناوبات</a:t>
            </a:r>
            <a:endParaRPr lang="zh-CN" altLang="en-US" sz="1600" dirty="0">
              <a:solidFill>
                <a:srgbClr val="474B4F"/>
              </a:solidFill>
              <a:cs typeface="Segoe UI Light" panose="020B0502040204020203" pitchFamily="34" charset="0"/>
              <a:sym typeface="Myriad Pro Light" pitchFamily="34" charset="0"/>
            </a:endParaRPr>
          </a:p>
        </p:txBody>
      </p:sp>
      <p:sp>
        <p:nvSpPr>
          <p:cNvPr id="13" name="TextBox 12"/>
          <p:cNvSpPr txBox="1"/>
          <p:nvPr/>
        </p:nvSpPr>
        <p:spPr>
          <a:xfrm>
            <a:off x="9262356" y="4268197"/>
            <a:ext cx="2674820" cy="830997"/>
          </a:xfrm>
          <a:prstGeom prst="rect">
            <a:avLst/>
          </a:prstGeom>
          <a:noFill/>
        </p:spPr>
        <p:txBody>
          <a:bodyPr wrap="square" rtlCol="1">
            <a:spAutoFit/>
          </a:bodyPr>
          <a:lstStyle/>
          <a:p>
            <a:pPr marL="285750" indent="-285750" rtl="1">
              <a:lnSpc>
                <a:spcPct val="150000"/>
              </a:lnSpc>
              <a:buClr>
                <a:srgbClr val="7AC143"/>
              </a:buClr>
              <a:buFont typeface="Wingdings" panose="05000000000000000000" pitchFamily="2" charset="2"/>
              <a:buChar char="ü"/>
            </a:pPr>
            <a:r>
              <a:rPr lang="ar-AE" sz="1600">
                <a:solidFill>
                  <a:srgbClr val="474B4F"/>
                </a:solidFill>
                <a:cs typeface="Segoe UI Light" panose="020B0502040204020203" pitchFamily="34" charset="0"/>
                <a:sym typeface="Myriad Pro Light" pitchFamily="34" charset="0"/>
              </a:rPr>
              <a:t>المناوبات التلقائية</a:t>
            </a:r>
          </a:p>
          <a:p>
            <a:pPr marL="285750" indent="-285750" rtl="1">
              <a:lnSpc>
                <a:spcPct val="150000"/>
              </a:lnSpc>
              <a:buClr>
                <a:srgbClr val="7AC143"/>
              </a:buClr>
              <a:buFont typeface="Wingdings" panose="05000000000000000000" pitchFamily="2" charset="2"/>
              <a:buChar char="ü"/>
            </a:pPr>
            <a:r>
              <a:rPr lang="ar-AE" sz="1600">
                <a:solidFill>
                  <a:srgbClr val="474B4F"/>
                </a:solidFill>
                <a:cs typeface="Segoe UI Light" panose="020B0502040204020203" pitchFamily="34" charset="0"/>
                <a:sym typeface="Myriad Pro Light" pitchFamily="34" charset="0"/>
              </a:rPr>
              <a:t>الجداول المؤقتة</a:t>
            </a:r>
            <a:endParaRPr lang="zh-CN" altLang="en-US" sz="1600" dirty="0">
              <a:solidFill>
                <a:srgbClr val="474B4F"/>
              </a:solidFill>
              <a:cs typeface="Segoe UI Light" panose="020B0502040204020203" pitchFamily="34" charset="0"/>
              <a:sym typeface="Myriad Pro Light" pitchFamily="34" charset="0"/>
            </a:endParaRPr>
          </a:p>
        </p:txBody>
      </p:sp>
    </p:spTree>
    <p:extLst>
      <p:ext uri="{BB962C8B-B14F-4D97-AF65-F5344CB8AC3E}">
        <p14:creationId xmlns:p14="http://schemas.microsoft.com/office/powerpoint/2010/main" val="150230998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 y="484543"/>
            <a:ext cx="7659305" cy="6255661"/>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l="25960" r="26105"/>
          <a:stretch/>
        </p:blipFill>
        <p:spPr>
          <a:xfrm>
            <a:off x="7260460" y="1"/>
            <a:ext cx="4931540" cy="6857999"/>
          </a:xfrm>
          <a:prstGeom prst="rect">
            <a:avLst/>
          </a:prstGeom>
        </p:spPr>
      </p:pic>
      <p:sp>
        <p:nvSpPr>
          <p:cNvPr id="19" name="Rectangle 18">
            <a:extLst>
              <a:ext uri="{C183D7F6-B498-43B3-948B-1728B52AA6E4}">
                <adec:decorative xmlns:adec="http://schemas.microsoft.com/office/drawing/2017/decorative" xmlns="" val="1"/>
              </a:ext>
            </a:extLst>
          </p:cNvPr>
          <p:cNvSpPr/>
          <p:nvPr/>
        </p:nvSpPr>
        <p:spPr>
          <a:xfrm>
            <a:off x="7254240" y="1"/>
            <a:ext cx="4937760" cy="6857999"/>
          </a:xfrm>
          <a:prstGeom prst="rect">
            <a:avLst/>
          </a:prstGeom>
          <a:solidFill>
            <a:srgbClr val="30353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20" name="TextBox 19"/>
          <p:cNvSpPr txBox="1"/>
          <p:nvPr/>
        </p:nvSpPr>
        <p:spPr>
          <a:xfrm>
            <a:off x="7932420" y="4355947"/>
            <a:ext cx="3886200" cy="1795363"/>
          </a:xfrm>
          <a:prstGeom prst="rect">
            <a:avLst/>
          </a:prstGeom>
          <a:noFill/>
        </p:spPr>
        <p:txBody>
          <a:bodyPr wrap="square" lIns="0" tIns="0" rIns="0" bIns="0" rtlCol="1">
            <a:spAutoFit/>
          </a:bodyPr>
          <a:lstStyle/>
          <a:p>
            <a:pPr algn="just" rtl="1">
              <a:lnSpc>
                <a:spcPts val="2800"/>
              </a:lnSpc>
            </a:pPr>
            <a:r>
              <a:rPr lang="ar-AE" sz="1600">
                <a:solidFill>
                  <a:schemeClr val="bg1"/>
                </a:solidFill>
                <a:cs typeface="Segoe UI Light" panose="020B0502040204020203" pitchFamily="34" charset="0"/>
                <a:sym typeface="Myriad Pro Light" pitchFamily="34" charset="0"/>
              </a:rPr>
              <a:t>يمكن ضبطه لأكثر من مسؤول من أجل إدارة امتيازات مختلفة في البرنامج.  سيحصل المسؤول على قائمة كاملة بحضور الموظف وانصرافهم، بما في ذلك عدد حالات التأخير والغياب.</a:t>
            </a:r>
          </a:p>
        </p:txBody>
      </p:sp>
      <p:cxnSp>
        <p:nvCxnSpPr>
          <p:cNvPr id="21" name="Straight Connector 20">
            <a:extLst>
              <a:ext uri="{C183D7F6-B498-43B3-948B-1728B52AA6E4}">
                <adec:decorative xmlns:adec="http://schemas.microsoft.com/office/drawing/2017/decorative" xmlns="" val="1"/>
              </a:ext>
            </a:extLst>
          </p:cNvPr>
          <p:cNvCxnSpPr/>
          <p:nvPr/>
        </p:nvCxnSpPr>
        <p:spPr>
          <a:xfrm>
            <a:off x="9144000" y="4155774"/>
            <a:ext cx="14630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C183D7F6-B498-43B3-948B-1728B52AA6E4}">
                <adec:decorative xmlns:adec="http://schemas.microsoft.com/office/drawing/2017/decorative" xmlns="" val="1"/>
              </a:ext>
            </a:extLst>
          </p:cNvPr>
          <p:cNvCxnSpPr/>
          <p:nvPr/>
        </p:nvCxnSpPr>
        <p:spPr>
          <a:xfrm>
            <a:off x="9500135" y="6389558"/>
            <a:ext cx="75077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065295" y="2214577"/>
            <a:ext cx="1620450" cy="1620448"/>
            <a:chOff x="8912895" y="832629"/>
            <a:chExt cx="1620450" cy="1620448"/>
          </a:xfrm>
        </p:grpSpPr>
        <p:sp>
          <p:nvSpPr>
            <p:cNvPr id="24" name="Oval 23">
              <a:extLst>
                <a:ext uri="{C183D7F6-B498-43B3-948B-1728B52AA6E4}">
                  <adec:decorative xmlns:adec="http://schemas.microsoft.com/office/drawing/2017/decorative" xmlns="" val="1"/>
                </a:ext>
              </a:extLst>
            </p:cNvPr>
            <p:cNvSpPr/>
            <p:nvPr/>
          </p:nvSpPr>
          <p:spPr>
            <a:xfrm>
              <a:off x="8912895" y="832629"/>
              <a:ext cx="1620450" cy="1620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5" name="Freeform 34" descr="This image is an icon of three human beings and a circle. "/>
            <p:cNvSpPr>
              <a:spLocks noEditPoints="1"/>
            </p:cNvSpPr>
            <p:nvPr/>
          </p:nvSpPr>
          <p:spPr bwMode="auto">
            <a:xfrm>
              <a:off x="9347734" y="1266044"/>
              <a:ext cx="750772" cy="753618"/>
            </a:xfrm>
            <a:custGeom>
              <a:avLst/>
              <a:gdLst>
                <a:gd name="T0" fmla="*/ 1924 w 2048"/>
                <a:gd name="T1" fmla="*/ 300 h 2048"/>
                <a:gd name="T2" fmla="*/ 1324 w 2048"/>
                <a:gd name="T3" fmla="*/ 300 h 2048"/>
                <a:gd name="T4" fmla="*/ 1024 w 2048"/>
                <a:gd name="T5" fmla="*/ 240 h 2048"/>
                <a:gd name="T6" fmla="*/ 720 w 2048"/>
                <a:gd name="T7" fmla="*/ 300 h 2048"/>
                <a:gd name="T8" fmla="*/ 120 w 2048"/>
                <a:gd name="T9" fmla="*/ 300 h 2048"/>
                <a:gd name="T10" fmla="*/ 0 w 2048"/>
                <a:gd name="T11" fmla="*/ 900 h 2048"/>
                <a:gd name="T12" fmla="*/ 242 w 2048"/>
                <a:gd name="T13" fmla="*/ 960 h 2048"/>
                <a:gd name="T14" fmla="*/ 689 w 2048"/>
                <a:gd name="T15" fmla="*/ 1730 h 2048"/>
                <a:gd name="T16" fmla="*/ 660 w 2048"/>
                <a:gd name="T17" fmla="*/ 2048 h 2048"/>
                <a:gd name="T18" fmla="*/ 1444 w 2048"/>
                <a:gd name="T19" fmla="*/ 1988 h 2048"/>
                <a:gd name="T20" fmla="*/ 1804 w 2048"/>
                <a:gd name="T21" fmla="*/ 1020 h 2048"/>
                <a:gd name="T22" fmla="*/ 1988 w 2048"/>
                <a:gd name="T23" fmla="*/ 960 h 2048"/>
                <a:gd name="T24" fmla="*/ 1819 w 2048"/>
                <a:gd name="T25" fmla="*/ 527 h 2048"/>
                <a:gd name="T26" fmla="*/ 1804 w 2048"/>
                <a:gd name="T27" fmla="*/ 300 h 2048"/>
                <a:gd name="T28" fmla="*/ 1444 w 2048"/>
                <a:gd name="T29" fmla="*/ 300 h 2048"/>
                <a:gd name="T30" fmla="*/ 420 w 2048"/>
                <a:gd name="T31" fmla="*/ 120 h 2048"/>
                <a:gd name="T32" fmla="*/ 420 w 2048"/>
                <a:gd name="T33" fmla="*/ 480 h 2048"/>
                <a:gd name="T34" fmla="*/ 420 w 2048"/>
                <a:gd name="T35" fmla="*/ 120 h 2048"/>
                <a:gd name="T36" fmla="*/ 420 w 2048"/>
                <a:gd name="T37" fmla="*/ 600 h 2048"/>
                <a:gd name="T38" fmla="*/ 126 w 2048"/>
                <a:gd name="T39" fmla="*/ 840 h 2048"/>
                <a:gd name="T40" fmla="*/ 1024 w 2048"/>
                <a:gd name="T41" fmla="*/ 1684 h 2048"/>
                <a:gd name="T42" fmla="*/ 726 w 2048"/>
                <a:gd name="T43" fmla="*/ 1928 h 2048"/>
                <a:gd name="T44" fmla="*/ 1024 w 2048"/>
                <a:gd name="T45" fmla="*/ 1204 h 2048"/>
                <a:gd name="T46" fmla="*/ 1024 w 2048"/>
                <a:gd name="T47" fmla="*/ 1564 h 2048"/>
                <a:gd name="T48" fmla="*/ 1263 w 2048"/>
                <a:gd name="T49" fmla="*/ 1639 h 2048"/>
                <a:gd name="T50" fmla="*/ 1324 w 2048"/>
                <a:gd name="T51" fmla="*/ 1384 h 2048"/>
                <a:gd name="T52" fmla="*/ 720 w 2048"/>
                <a:gd name="T53" fmla="*/ 1384 h 2048"/>
                <a:gd name="T54" fmla="*/ 828 w 2048"/>
                <a:gd name="T55" fmla="*/ 1613 h 2048"/>
                <a:gd name="T56" fmla="*/ 360 w 2048"/>
                <a:gd name="T57" fmla="*/ 1020 h 2048"/>
                <a:gd name="T58" fmla="*/ 780 w 2048"/>
                <a:gd name="T59" fmla="*/ 960 h 2048"/>
                <a:gd name="T60" fmla="*/ 615 w 2048"/>
                <a:gd name="T61" fmla="*/ 528 h 2048"/>
                <a:gd name="T62" fmla="*/ 1024 w 2048"/>
                <a:gd name="T63" fmla="*/ 360 h 2048"/>
                <a:gd name="T64" fmla="*/ 1429 w 2048"/>
                <a:gd name="T65" fmla="*/ 528 h 2048"/>
                <a:gd name="T66" fmla="*/ 1264 w 2048"/>
                <a:gd name="T67" fmla="*/ 960 h 2048"/>
                <a:gd name="T68" fmla="*/ 1684 w 2048"/>
                <a:gd name="T69" fmla="*/ 1020 h 2048"/>
                <a:gd name="T70" fmla="*/ 1330 w 2048"/>
                <a:gd name="T71" fmla="*/ 840 h 2048"/>
                <a:gd name="T72" fmla="*/ 1922 w 2048"/>
                <a:gd name="T73" fmla="*/ 84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8" h="2048">
                  <a:moveTo>
                    <a:pt x="1819" y="527"/>
                  </a:moveTo>
                  <a:cubicBezTo>
                    <a:pt x="1883" y="472"/>
                    <a:pt x="1924" y="391"/>
                    <a:pt x="1924" y="300"/>
                  </a:cubicBezTo>
                  <a:cubicBezTo>
                    <a:pt x="1924" y="135"/>
                    <a:pt x="1789" y="0"/>
                    <a:pt x="1624" y="0"/>
                  </a:cubicBezTo>
                  <a:cubicBezTo>
                    <a:pt x="1459" y="0"/>
                    <a:pt x="1324" y="135"/>
                    <a:pt x="1324" y="300"/>
                  </a:cubicBezTo>
                  <a:cubicBezTo>
                    <a:pt x="1324" y="300"/>
                    <a:pt x="1324" y="300"/>
                    <a:pt x="1324" y="300"/>
                  </a:cubicBezTo>
                  <a:cubicBezTo>
                    <a:pt x="1229" y="261"/>
                    <a:pt x="1128" y="240"/>
                    <a:pt x="1024" y="240"/>
                  </a:cubicBezTo>
                  <a:cubicBezTo>
                    <a:pt x="920" y="240"/>
                    <a:pt x="816" y="261"/>
                    <a:pt x="720" y="301"/>
                  </a:cubicBezTo>
                  <a:cubicBezTo>
                    <a:pt x="720" y="300"/>
                    <a:pt x="720" y="300"/>
                    <a:pt x="720" y="300"/>
                  </a:cubicBezTo>
                  <a:cubicBezTo>
                    <a:pt x="720" y="135"/>
                    <a:pt x="585" y="0"/>
                    <a:pt x="420" y="0"/>
                  </a:cubicBezTo>
                  <a:cubicBezTo>
                    <a:pt x="255" y="0"/>
                    <a:pt x="120" y="135"/>
                    <a:pt x="120" y="300"/>
                  </a:cubicBezTo>
                  <a:cubicBezTo>
                    <a:pt x="120" y="391"/>
                    <a:pt x="161" y="473"/>
                    <a:pt x="225" y="528"/>
                  </a:cubicBezTo>
                  <a:cubicBezTo>
                    <a:pt x="91" y="598"/>
                    <a:pt x="0" y="739"/>
                    <a:pt x="0" y="900"/>
                  </a:cubicBezTo>
                  <a:cubicBezTo>
                    <a:pt x="0" y="933"/>
                    <a:pt x="27" y="960"/>
                    <a:pt x="60" y="960"/>
                  </a:cubicBezTo>
                  <a:cubicBezTo>
                    <a:pt x="242" y="960"/>
                    <a:pt x="242" y="960"/>
                    <a:pt x="242" y="960"/>
                  </a:cubicBezTo>
                  <a:cubicBezTo>
                    <a:pt x="241" y="980"/>
                    <a:pt x="240" y="1000"/>
                    <a:pt x="240" y="1020"/>
                  </a:cubicBezTo>
                  <a:cubicBezTo>
                    <a:pt x="240" y="1337"/>
                    <a:pt x="429" y="1608"/>
                    <a:pt x="689" y="1730"/>
                  </a:cubicBezTo>
                  <a:cubicBezTo>
                    <a:pt x="631" y="1804"/>
                    <a:pt x="600" y="1894"/>
                    <a:pt x="600" y="1988"/>
                  </a:cubicBezTo>
                  <a:cubicBezTo>
                    <a:pt x="600" y="2021"/>
                    <a:pt x="627" y="2048"/>
                    <a:pt x="660" y="2048"/>
                  </a:cubicBezTo>
                  <a:cubicBezTo>
                    <a:pt x="1384" y="2048"/>
                    <a:pt x="1384" y="2048"/>
                    <a:pt x="1384" y="2048"/>
                  </a:cubicBezTo>
                  <a:cubicBezTo>
                    <a:pt x="1417" y="2048"/>
                    <a:pt x="1444" y="2021"/>
                    <a:pt x="1444" y="1988"/>
                  </a:cubicBezTo>
                  <a:cubicBezTo>
                    <a:pt x="1444" y="1891"/>
                    <a:pt x="1411" y="1801"/>
                    <a:pt x="1357" y="1729"/>
                  </a:cubicBezTo>
                  <a:cubicBezTo>
                    <a:pt x="1619" y="1605"/>
                    <a:pt x="1804" y="1333"/>
                    <a:pt x="1804" y="1020"/>
                  </a:cubicBezTo>
                  <a:cubicBezTo>
                    <a:pt x="1804" y="1000"/>
                    <a:pt x="1803" y="980"/>
                    <a:pt x="1802" y="960"/>
                  </a:cubicBezTo>
                  <a:cubicBezTo>
                    <a:pt x="1988" y="960"/>
                    <a:pt x="1988" y="960"/>
                    <a:pt x="1988" y="960"/>
                  </a:cubicBezTo>
                  <a:cubicBezTo>
                    <a:pt x="2021" y="960"/>
                    <a:pt x="2048" y="933"/>
                    <a:pt x="2048" y="900"/>
                  </a:cubicBezTo>
                  <a:cubicBezTo>
                    <a:pt x="2048" y="738"/>
                    <a:pt x="1955" y="597"/>
                    <a:pt x="1819" y="527"/>
                  </a:cubicBezTo>
                  <a:close/>
                  <a:moveTo>
                    <a:pt x="1624" y="120"/>
                  </a:moveTo>
                  <a:cubicBezTo>
                    <a:pt x="1723" y="120"/>
                    <a:pt x="1804" y="201"/>
                    <a:pt x="1804" y="300"/>
                  </a:cubicBezTo>
                  <a:cubicBezTo>
                    <a:pt x="1804" y="399"/>
                    <a:pt x="1723" y="480"/>
                    <a:pt x="1624" y="480"/>
                  </a:cubicBezTo>
                  <a:cubicBezTo>
                    <a:pt x="1525" y="480"/>
                    <a:pt x="1444" y="399"/>
                    <a:pt x="1444" y="300"/>
                  </a:cubicBezTo>
                  <a:cubicBezTo>
                    <a:pt x="1444" y="201"/>
                    <a:pt x="1525" y="120"/>
                    <a:pt x="1624" y="120"/>
                  </a:cubicBezTo>
                  <a:close/>
                  <a:moveTo>
                    <a:pt x="420" y="120"/>
                  </a:moveTo>
                  <a:cubicBezTo>
                    <a:pt x="519" y="120"/>
                    <a:pt x="600" y="201"/>
                    <a:pt x="600" y="300"/>
                  </a:cubicBezTo>
                  <a:cubicBezTo>
                    <a:pt x="600" y="399"/>
                    <a:pt x="519" y="480"/>
                    <a:pt x="420" y="480"/>
                  </a:cubicBezTo>
                  <a:cubicBezTo>
                    <a:pt x="321" y="480"/>
                    <a:pt x="240" y="399"/>
                    <a:pt x="240" y="300"/>
                  </a:cubicBezTo>
                  <a:cubicBezTo>
                    <a:pt x="240" y="201"/>
                    <a:pt x="321" y="120"/>
                    <a:pt x="420" y="120"/>
                  </a:cubicBezTo>
                  <a:close/>
                  <a:moveTo>
                    <a:pt x="126" y="840"/>
                  </a:moveTo>
                  <a:cubicBezTo>
                    <a:pt x="154" y="703"/>
                    <a:pt x="275" y="600"/>
                    <a:pt x="420" y="600"/>
                  </a:cubicBezTo>
                  <a:cubicBezTo>
                    <a:pt x="565" y="600"/>
                    <a:pt x="686" y="703"/>
                    <a:pt x="714" y="840"/>
                  </a:cubicBezTo>
                  <a:lnTo>
                    <a:pt x="126" y="840"/>
                  </a:lnTo>
                  <a:close/>
                  <a:moveTo>
                    <a:pt x="726" y="1928"/>
                  </a:moveTo>
                  <a:cubicBezTo>
                    <a:pt x="755" y="1791"/>
                    <a:pt x="880" y="1684"/>
                    <a:pt x="1024" y="1684"/>
                  </a:cubicBezTo>
                  <a:cubicBezTo>
                    <a:pt x="1169" y="1684"/>
                    <a:pt x="1291" y="1789"/>
                    <a:pt x="1318" y="1928"/>
                  </a:cubicBezTo>
                  <a:lnTo>
                    <a:pt x="726" y="1928"/>
                  </a:lnTo>
                  <a:close/>
                  <a:moveTo>
                    <a:pt x="840" y="1384"/>
                  </a:moveTo>
                  <a:cubicBezTo>
                    <a:pt x="840" y="1286"/>
                    <a:pt x="924" y="1204"/>
                    <a:pt x="1024" y="1204"/>
                  </a:cubicBezTo>
                  <a:cubicBezTo>
                    <a:pt x="1123" y="1204"/>
                    <a:pt x="1204" y="1285"/>
                    <a:pt x="1204" y="1384"/>
                  </a:cubicBezTo>
                  <a:cubicBezTo>
                    <a:pt x="1204" y="1483"/>
                    <a:pt x="1123" y="1564"/>
                    <a:pt x="1024" y="1564"/>
                  </a:cubicBezTo>
                  <a:cubicBezTo>
                    <a:pt x="924" y="1564"/>
                    <a:pt x="840" y="1482"/>
                    <a:pt x="840" y="1384"/>
                  </a:cubicBezTo>
                  <a:close/>
                  <a:moveTo>
                    <a:pt x="1263" y="1639"/>
                  </a:moveTo>
                  <a:cubicBezTo>
                    <a:pt x="1249" y="1629"/>
                    <a:pt x="1234" y="1620"/>
                    <a:pt x="1218" y="1612"/>
                  </a:cubicBezTo>
                  <a:cubicBezTo>
                    <a:pt x="1283" y="1557"/>
                    <a:pt x="1324" y="1475"/>
                    <a:pt x="1324" y="1384"/>
                  </a:cubicBezTo>
                  <a:cubicBezTo>
                    <a:pt x="1324" y="1219"/>
                    <a:pt x="1189" y="1084"/>
                    <a:pt x="1024" y="1084"/>
                  </a:cubicBezTo>
                  <a:cubicBezTo>
                    <a:pt x="858" y="1084"/>
                    <a:pt x="720" y="1218"/>
                    <a:pt x="720" y="1384"/>
                  </a:cubicBezTo>
                  <a:cubicBezTo>
                    <a:pt x="720" y="1464"/>
                    <a:pt x="752" y="1540"/>
                    <a:pt x="810" y="1597"/>
                  </a:cubicBezTo>
                  <a:cubicBezTo>
                    <a:pt x="816" y="1602"/>
                    <a:pt x="822" y="1608"/>
                    <a:pt x="828" y="1613"/>
                  </a:cubicBezTo>
                  <a:cubicBezTo>
                    <a:pt x="813" y="1621"/>
                    <a:pt x="798" y="1630"/>
                    <a:pt x="783" y="1640"/>
                  </a:cubicBezTo>
                  <a:cubicBezTo>
                    <a:pt x="529" y="1542"/>
                    <a:pt x="360" y="1296"/>
                    <a:pt x="360" y="1020"/>
                  </a:cubicBezTo>
                  <a:cubicBezTo>
                    <a:pt x="360" y="1000"/>
                    <a:pt x="361" y="980"/>
                    <a:pt x="363" y="960"/>
                  </a:cubicBezTo>
                  <a:cubicBezTo>
                    <a:pt x="780" y="960"/>
                    <a:pt x="780" y="960"/>
                    <a:pt x="780" y="960"/>
                  </a:cubicBezTo>
                  <a:cubicBezTo>
                    <a:pt x="813" y="960"/>
                    <a:pt x="840" y="933"/>
                    <a:pt x="840" y="900"/>
                  </a:cubicBezTo>
                  <a:cubicBezTo>
                    <a:pt x="840" y="739"/>
                    <a:pt x="749" y="598"/>
                    <a:pt x="615" y="528"/>
                  </a:cubicBezTo>
                  <a:cubicBezTo>
                    <a:pt x="638" y="508"/>
                    <a:pt x="659" y="484"/>
                    <a:pt x="675" y="458"/>
                  </a:cubicBezTo>
                  <a:cubicBezTo>
                    <a:pt x="778" y="395"/>
                    <a:pt x="901" y="360"/>
                    <a:pt x="1024" y="360"/>
                  </a:cubicBezTo>
                  <a:cubicBezTo>
                    <a:pt x="1146" y="360"/>
                    <a:pt x="1265" y="394"/>
                    <a:pt x="1369" y="458"/>
                  </a:cubicBezTo>
                  <a:cubicBezTo>
                    <a:pt x="1385" y="484"/>
                    <a:pt x="1406" y="508"/>
                    <a:pt x="1429" y="528"/>
                  </a:cubicBezTo>
                  <a:cubicBezTo>
                    <a:pt x="1295" y="598"/>
                    <a:pt x="1204" y="739"/>
                    <a:pt x="1204" y="900"/>
                  </a:cubicBezTo>
                  <a:cubicBezTo>
                    <a:pt x="1204" y="933"/>
                    <a:pt x="1231" y="960"/>
                    <a:pt x="1264" y="960"/>
                  </a:cubicBezTo>
                  <a:cubicBezTo>
                    <a:pt x="1681" y="960"/>
                    <a:pt x="1681" y="960"/>
                    <a:pt x="1681" y="960"/>
                  </a:cubicBezTo>
                  <a:cubicBezTo>
                    <a:pt x="1683" y="980"/>
                    <a:pt x="1684" y="1000"/>
                    <a:pt x="1684" y="1020"/>
                  </a:cubicBezTo>
                  <a:cubicBezTo>
                    <a:pt x="1684" y="1296"/>
                    <a:pt x="1516" y="1541"/>
                    <a:pt x="1263" y="1639"/>
                  </a:cubicBezTo>
                  <a:close/>
                  <a:moveTo>
                    <a:pt x="1330" y="840"/>
                  </a:moveTo>
                  <a:cubicBezTo>
                    <a:pt x="1358" y="703"/>
                    <a:pt x="1479" y="600"/>
                    <a:pt x="1624" y="600"/>
                  </a:cubicBezTo>
                  <a:cubicBezTo>
                    <a:pt x="1771" y="600"/>
                    <a:pt x="1894" y="703"/>
                    <a:pt x="1922" y="840"/>
                  </a:cubicBezTo>
                  <a:lnTo>
                    <a:pt x="1330" y="840"/>
                  </a:lnTo>
                  <a:close/>
                </a:path>
              </a:pathLst>
            </a:custGeom>
            <a:solidFill>
              <a:srgbClr val="7AC143"/>
            </a:solidFill>
            <a:ln>
              <a:noFill/>
            </a:ln>
          </p:spPr>
          <p:txBody>
            <a:bodyPr vert="horz" wrap="square" lIns="91440" tIns="45720" rIns="91440" bIns="45720" numCol="1" rtlCol="1" anchor="t" anchorCtr="0" compatLnSpc="1">
              <a:prstTxWarp prst="textNoShape">
                <a:avLst/>
              </a:prstTxWarp>
            </a:bodyPr>
            <a:lstStyle/>
            <a:p>
              <a:pPr rtl="1"/>
              <a:endParaRPr lang="en-US" dirty="0"/>
            </a:p>
          </p:txBody>
        </p:sp>
      </p:grpSp>
      <p:sp>
        <p:nvSpPr>
          <p:cNvPr id="27" name="TextBox 26"/>
          <p:cNvSpPr txBox="1"/>
          <p:nvPr/>
        </p:nvSpPr>
        <p:spPr>
          <a:xfrm>
            <a:off x="7866316" y="484543"/>
            <a:ext cx="4018408" cy="1569660"/>
          </a:xfrm>
          <a:prstGeom prst="rect">
            <a:avLst/>
          </a:prstGeom>
          <a:noFill/>
        </p:spPr>
        <p:txBody>
          <a:bodyPr wrap="none" rtlCol="1">
            <a:spAutoFit/>
          </a:bodyPr>
          <a:lstStyle/>
          <a:p>
            <a:pPr algn="ctr" rtl="1"/>
            <a:r>
              <a:rPr lang="ar-AE" sz="3200">
                <a:solidFill>
                  <a:srgbClr val="7AC144"/>
                </a:solidFill>
                <a:latin typeface="+mj-lt"/>
              </a:rPr>
              <a:t>امتيازات لأكثر من مسؤول</a:t>
            </a:r>
          </a:p>
          <a:p>
            <a:pPr algn="ctr" rtl="1"/>
            <a:r>
              <a:rPr lang="ar-AE" sz="3200">
                <a:solidFill>
                  <a:srgbClr val="7AC144"/>
                </a:solidFill>
                <a:latin typeface="+mj-lt"/>
              </a:rPr>
              <a:t>.</a:t>
            </a:r>
          </a:p>
          <a:p>
            <a:pPr algn="ctr" rtl="1"/>
            <a:r>
              <a:rPr lang="ar-AE" sz="3200">
                <a:solidFill>
                  <a:srgbClr val="7AC144"/>
                </a:solidFill>
                <a:latin typeface="+mj-lt"/>
              </a:rPr>
              <a:t>.</a:t>
            </a:r>
            <a:endParaRPr lang="en-US" sz="3200" dirty="0">
              <a:solidFill>
                <a:srgbClr val="7AC144"/>
              </a:solidFill>
              <a:latin typeface="+mj-lt"/>
            </a:endParaRPr>
          </a:p>
        </p:txBody>
      </p:sp>
    </p:spTree>
    <p:extLst>
      <p:ext uri="{BB962C8B-B14F-4D97-AF65-F5344CB8AC3E}">
        <p14:creationId xmlns:p14="http://schemas.microsoft.com/office/powerpoint/2010/main" val="141555093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a:extLst>
              <a:ext uri="{C183D7F6-B498-43B3-948B-1728B52AA6E4}">
                <adec:decorative xmlns:adec="http://schemas.microsoft.com/office/drawing/2017/decorative" xmlns="" val="1"/>
              </a:ext>
            </a:extLst>
          </p:cNvPr>
          <p:cNvSpPr/>
          <p:nvPr/>
        </p:nvSpPr>
        <p:spPr>
          <a:xfrm>
            <a:off x="0" y="0"/>
            <a:ext cx="6096000" cy="6857999"/>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28" name="TextBox 27"/>
          <p:cNvSpPr txBox="1"/>
          <p:nvPr/>
        </p:nvSpPr>
        <p:spPr>
          <a:xfrm>
            <a:off x="685687" y="2889551"/>
            <a:ext cx="2930724" cy="2154436"/>
          </a:xfrm>
          <a:prstGeom prst="rect">
            <a:avLst/>
          </a:prstGeom>
          <a:noFill/>
        </p:spPr>
        <p:txBody>
          <a:bodyPr wrap="square" lIns="0" tIns="0" rIns="0" bIns="0" rtlCol="1">
            <a:spAutoFit/>
          </a:bodyPr>
          <a:lstStyle/>
          <a:p>
            <a:pPr algn="just" rtl="1">
              <a:lnSpc>
                <a:spcPts val="2400"/>
              </a:lnSpc>
            </a:pPr>
            <a:r>
              <a:rPr lang="ar-AE">
                <a:solidFill>
                  <a:srgbClr val="7AC143"/>
                </a:solidFill>
                <a:cs typeface="Segoe UI Light" panose="020B0502040204020203" pitchFamily="34" charset="0"/>
                <a:sym typeface="Myriad Pro Light" pitchFamily="34" charset="0"/>
              </a:rPr>
              <a:t>تسجيل الدخول</a:t>
            </a:r>
            <a:r>
              <a:rPr lang="ar-AE">
                <a:solidFill>
                  <a:schemeClr val="bg1"/>
                </a:solidFill>
                <a:cs typeface="Segoe UI Light" panose="020B0502040204020203" pitchFamily="34" charset="0"/>
                <a:sym typeface="Myriad Pro Light" pitchFamily="34" charset="0"/>
              </a:rPr>
              <a:t>متاح لكل موظف للتحقق من حضور جميع الموظفين. يمكن للموظفين التقدم للحصول على الإجازات، والتسجيل للتدريب، والتسجيل بالضغط على أزرار الأجهزة المتحركة، وإجراء التغييرات على الجداول الزمنية عبر الإنترنت ليعتمدها المدير أو المسؤول.</a:t>
            </a:r>
            <a:endParaRPr lang="zh-CN" altLang="en-US" dirty="0">
              <a:solidFill>
                <a:schemeClr val="bg1"/>
              </a:solidFill>
              <a:cs typeface="Segoe UI Light" panose="020B0502040204020203" pitchFamily="34" charset="0"/>
              <a:sym typeface="Myriad Pro Light" pitchFamily="34" charset="0"/>
            </a:endParaRPr>
          </a:p>
        </p:txBody>
      </p:sp>
      <p:cxnSp>
        <p:nvCxnSpPr>
          <p:cNvPr id="29" name="Straight Connector 28">
            <a:extLst>
              <a:ext uri="{C183D7F6-B498-43B3-948B-1728B52AA6E4}">
                <adec:decorative xmlns:adec="http://schemas.microsoft.com/office/drawing/2017/decorative" xmlns="" val="1"/>
              </a:ext>
            </a:extLst>
          </p:cNvPr>
          <p:cNvCxnSpPr/>
          <p:nvPr/>
        </p:nvCxnSpPr>
        <p:spPr>
          <a:xfrm>
            <a:off x="685686" y="2631729"/>
            <a:ext cx="14630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3707" y="1472869"/>
            <a:ext cx="4157805" cy="1015663"/>
          </a:xfrm>
          <a:prstGeom prst="rect">
            <a:avLst/>
          </a:prstGeom>
          <a:noFill/>
        </p:spPr>
        <p:txBody>
          <a:bodyPr wrap="none" rtlCol="1">
            <a:spAutoFit/>
          </a:bodyPr>
          <a:lstStyle/>
          <a:p>
            <a:pPr rtl="1"/>
            <a:r>
              <a:rPr lang="ar-AE" sz="3000">
                <a:solidFill>
                  <a:srgbClr val="7AC143"/>
                </a:solidFill>
                <a:latin typeface="+mj-lt"/>
              </a:rPr>
              <a:t>الاستعلام عن الخدمة الذاتية للموظف</a:t>
            </a:r>
          </a:p>
          <a:p>
            <a:pPr rtl="1"/>
            <a:r>
              <a:rPr lang="ar-AE" sz="3000">
                <a:solidFill>
                  <a:srgbClr val="7AC143"/>
                </a:solidFill>
                <a:latin typeface="+mj-lt"/>
              </a:rPr>
              <a:t>.</a:t>
            </a:r>
            <a:endParaRPr lang="en-US" sz="3000" dirty="0">
              <a:solidFill>
                <a:srgbClr val="7AC143"/>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608" y="1278780"/>
            <a:ext cx="7579320" cy="4302259"/>
          </a:xfrm>
          <a:prstGeom prst="rect">
            <a:avLst/>
          </a:prstGeom>
        </p:spPr>
      </p:pic>
      <p:pic>
        <p:nvPicPr>
          <p:cNvPr id="33" name="Picture 32"/>
          <p:cNvPicPr>
            <a:picLocks noChangeAspect="1"/>
          </p:cNvPicPr>
          <p:nvPr/>
        </p:nvPicPr>
        <p:blipFill rotWithShape="1">
          <a:blip r:embed="rId4" cstate="screen">
            <a:extLst>
              <a:ext uri="{28A0092B-C50C-407E-A947-70E740481C1C}">
                <a14:useLocalDpi xmlns:a14="http://schemas.microsoft.com/office/drawing/2010/main"/>
              </a:ext>
            </a:extLst>
          </a:blip>
          <a:srcRect t="26669" b="26361"/>
          <a:stretch/>
        </p:blipFill>
        <p:spPr>
          <a:xfrm>
            <a:off x="9168966" y="3156650"/>
            <a:ext cx="2917711" cy="1766316"/>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8527419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62633" y="2660760"/>
            <a:ext cx="3760735" cy="590529"/>
          </a:xfrm>
          <a:prstGeom prst="rect">
            <a:avLst/>
          </a:prstGeom>
          <a:ln>
            <a:solidFill>
              <a:srgbClr val="7AC144"/>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65" y="2460890"/>
            <a:ext cx="5691641" cy="3230754"/>
          </a:xfrm>
          <a:prstGeom prst="rect">
            <a:avLst/>
          </a:prstGeom>
        </p:spPr>
      </p:pic>
      <p:sp>
        <p:nvSpPr>
          <p:cNvPr id="28" name="TextBox 27"/>
          <p:cNvSpPr txBox="1"/>
          <p:nvPr/>
        </p:nvSpPr>
        <p:spPr>
          <a:xfrm>
            <a:off x="874440" y="576577"/>
            <a:ext cx="10443244" cy="584775"/>
          </a:xfrm>
          <a:prstGeom prst="rect">
            <a:avLst/>
          </a:prstGeom>
          <a:noFill/>
        </p:spPr>
        <p:txBody>
          <a:bodyPr wrap="none" rtlCol="1">
            <a:spAutoFit/>
          </a:bodyPr>
          <a:lstStyle/>
          <a:p>
            <a:pPr algn="ctr" rtl="1"/>
            <a:r>
              <a:rPr lang="ar-AE" sz="3200">
                <a:solidFill>
                  <a:srgbClr val="45494C"/>
                </a:solidFill>
                <a:latin typeface="+mj-lt"/>
              </a:rPr>
              <a:t>قياس درجة حرارة الجسم ووظيفة كشف الأقنعة على الوجوه.</a:t>
            </a:r>
            <a:endParaRPr lang="en-US" sz="3200" dirty="0">
              <a:solidFill>
                <a:srgbClr val="45494C"/>
              </a:solidFill>
              <a:latin typeface="+mj-lt"/>
            </a:endParaRPr>
          </a:p>
        </p:txBody>
      </p:sp>
      <p:sp>
        <p:nvSpPr>
          <p:cNvPr id="7" name="Rounded Rectangle 6"/>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TextBox 7"/>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sp>
        <p:nvSpPr>
          <p:cNvPr id="20" name="TextBox 19"/>
          <p:cNvSpPr txBox="1"/>
          <p:nvPr/>
        </p:nvSpPr>
        <p:spPr>
          <a:xfrm>
            <a:off x="1005016" y="1320111"/>
            <a:ext cx="10212943" cy="707886"/>
          </a:xfrm>
          <a:prstGeom prst="rect">
            <a:avLst/>
          </a:prstGeom>
          <a:noFill/>
        </p:spPr>
        <p:txBody>
          <a:bodyPr wrap="square" rtlCol="1">
            <a:spAutoFit/>
          </a:bodyPr>
          <a:lstStyle/>
          <a:p>
            <a:pPr algn="ctr" rtl="1"/>
            <a:r>
              <a:rPr lang="ar-AE" sz="2000">
                <a:solidFill>
                  <a:srgbClr val="45494C"/>
                </a:solidFill>
                <a:cs typeface="Segoe UI Light" panose="020B0502040204020203" pitchFamily="34" charset="0"/>
                <a:sym typeface="Myriad Pro Light" pitchFamily="34" charset="0"/>
              </a:rPr>
              <a:t>يعرض سجلات الوقت الفعلي بما في ذلك درجة حرارة الجسم المكتشفة في الجهاز وما إذا كان المستخدم يرتدي قناعاً.</a:t>
            </a:r>
            <a:endParaRPr lang="zh-CN" altLang="en-US" sz="2000" dirty="0">
              <a:solidFill>
                <a:srgbClr val="45494C"/>
              </a:solidFill>
              <a:cs typeface="Segoe UI Light" panose="020B0502040204020203" pitchFamily="34" charset="0"/>
              <a:sym typeface="Myriad Pro Light" pitchFamily="34" charset="0"/>
            </a:endParaRPr>
          </a:p>
        </p:txBody>
      </p:sp>
      <p:pic>
        <p:nvPicPr>
          <p:cNvPr id="10" name="Picture 9"/>
          <p:cNvPicPr>
            <a:picLocks noChangeAspect="1"/>
          </p:cNvPicPr>
          <p:nvPr/>
        </p:nvPicPr>
        <p:blipFill>
          <a:blip r:embed="rId5"/>
          <a:stretch>
            <a:fillRect/>
          </a:stretch>
        </p:blipFill>
        <p:spPr>
          <a:xfrm>
            <a:off x="2612631" y="2186756"/>
            <a:ext cx="873129" cy="2508583"/>
          </a:xfrm>
          <a:prstGeom prst="rect">
            <a:avLst/>
          </a:prstGeom>
          <a:effectLst>
            <a:outerShdw blurRad="50800" dist="38100" dir="8100000" algn="tr" rotWithShape="0">
              <a:prstClr val="black">
                <a:alpha val="40000"/>
              </a:prstClr>
            </a:outerShdw>
          </a:effectLst>
        </p:spPr>
      </p:pic>
      <p:sp>
        <p:nvSpPr>
          <p:cNvPr id="11" name="Oval 10"/>
          <p:cNvSpPr/>
          <p:nvPr/>
        </p:nvSpPr>
        <p:spPr>
          <a:xfrm>
            <a:off x="9040178" y="2914839"/>
            <a:ext cx="4647501" cy="464750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8509" y="4598568"/>
            <a:ext cx="787678" cy="1810781"/>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1844" y="4598568"/>
            <a:ext cx="980447" cy="1940166"/>
          </a:xfrm>
          <a:prstGeom prst="rect">
            <a:avLst/>
          </a:prstGeom>
        </p:spPr>
      </p:pic>
      <p:sp>
        <p:nvSpPr>
          <p:cNvPr id="21" name="TextBox 20"/>
          <p:cNvSpPr txBox="1"/>
          <p:nvPr/>
        </p:nvSpPr>
        <p:spPr>
          <a:xfrm>
            <a:off x="9908509" y="3568542"/>
            <a:ext cx="2213583" cy="707886"/>
          </a:xfrm>
          <a:prstGeom prst="rect">
            <a:avLst/>
          </a:prstGeom>
          <a:noFill/>
        </p:spPr>
        <p:txBody>
          <a:bodyPr wrap="square" rtlCol="1">
            <a:spAutoFit/>
          </a:bodyPr>
          <a:lstStyle/>
          <a:p>
            <a:pPr algn="ctr" rtl="1"/>
            <a:r>
              <a:rPr lang="ar-AE" sz="1000">
                <a:solidFill>
                  <a:srgbClr val="7AC144"/>
                </a:solidFill>
                <a:cs typeface="Segoe UI Light" panose="020B0502040204020203" pitchFamily="34" charset="0"/>
                <a:sym typeface="Myriad Pro Light" pitchFamily="34" charset="0"/>
              </a:rPr>
              <a:t>يدعم الوحدات الطرفية لتسجيل الوقت والحضور والانصراف والدخول على النظام الخاصة بشركة زكتيكو إضافة إلى قياس درجة حرارة الجسم ووظيفة كشف الأقنعة على الوجوه. </a:t>
            </a:r>
            <a:endParaRPr lang="zh-CN" altLang="en-US" sz="1000" dirty="0">
              <a:solidFill>
                <a:srgbClr val="7AC144"/>
              </a:solidFill>
              <a:cs typeface="Segoe UI Light" panose="020B0502040204020203" pitchFamily="34" charset="0"/>
              <a:sym typeface="Myriad Pro Light" pitchFamily="34" charset="0"/>
            </a:endParaRPr>
          </a:p>
        </p:txBody>
      </p:sp>
      <p:sp>
        <p:nvSpPr>
          <p:cNvPr id="31" name="TextBox 30"/>
          <p:cNvSpPr txBox="1"/>
          <p:nvPr/>
        </p:nvSpPr>
        <p:spPr>
          <a:xfrm>
            <a:off x="6078162" y="3378649"/>
            <a:ext cx="2520390" cy="415498"/>
          </a:xfrm>
          <a:prstGeom prst="rect">
            <a:avLst/>
          </a:prstGeom>
          <a:noFill/>
        </p:spPr>
        <p:txBody>
          <a:bodyPr wrap="square" rtlCol="1">
            <a:spAutoFit/>
          </a:bodyPr>
          <a:lstStyle/>
          <a:p>
            <a:pPr rtl="1"/>
            <a:r>
              <a:rPr lang="ar-AE" sz="1050">
                <a:solidFill>
                  <a:srgbClr val="7AC144"/>
                </a:solidFill>
                <a:cs typeface="Segoe UI Light" panose="020B0502040204020203" pitchFamily="34" charset="0"/>
                <a:sym typeface="Myriad Pro Light" pitchFamily="34" charset="0"/>
              </a:rPr>
              <a:t>حدد درجة حرارة الجسم المقبولة والاعتيادية في البرنامج.</a:t>
            </a:r>
            <a:endParaRPr lang="zh-CN" altLang="en-US" sz="1050" dirty="0">
              <a:solidFill>
                <a:srgbClr val="7AC144"/>
              </a:solidFill>
              <a:cs typeface="Segoe UI Light" panose="020B0502040204020203" pitchFamily="34" charset="0"/>
              <a:sym typeface="Myriad Pro Light" pitchFamily="34" charset="0"/>
            </a:endParaRPr>
          </a:p>
        </p:txBody>
      </p:sp>
    </p:spTree>
    <p:extLst>
      <p:ext uri="{BB962C8B-B14F-4D97-AF65-F5344CB8AC3E}">
        <p14:creationId xmlns:p14="http://schemas.microsoft.com/office/powerpoint/2010/main" val="117562916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190" r="9730"/>
          <a:stretch/>
        </p:blipFill>
        <p:spPr>
          <a:xfrm>
            <a:off x="1055032" y="1840157"/>
            <a:ext cx="9885405" cy="4381922"/>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8507"/>
          <a:stretch/>
        </p:blipFill>
        <p:spPr>
          <a:xfrm>
            <a:off x="5058729" y="2353660"/>
            <a:ext cx="2074392" cy="3789965"/>
          </a:xfrm>
          <a:prstGeom prst="rect">
            <a:avLst/>
          </a:prstGeom>
        </p:spPr>
      </p:pic>
      <p:sp>
        <p:nvSpPr>
          <p:cNvPr id="28" name="TextBox 27"/>
          <p:cNvSpPr txBox="1"/>
          <p:nvPr/>
        </p:nvSpPr>
        <p:spPr>
          <a:xfrm>
            <a:off x="217681" y="576577"/>
            <a:ext cx="11756745" cy="553998"/>
          </a:xfrm>
          <a:prstGeom prst="rect">
            <a:avLst/>
          </a:prstGeom>
          <a:noFill/>
        </p:spPr>
        <p:txBody>
          <a:bodyPr wrap="none" rtlCol="1">
            <a:spAutoFit/>
          </a:bodyPr>
          <a:lstStyle/>
          <a:p>
            <a:pPr algn="ctr" rtl="1"/>
            <a:r>
              <a:rPr lang="ar-AE" sz="3000" dirty="0">
                <a:solidFill>
                  <a:srgbClr val="45494C"/>
                </a:solidFill>
                <a:latin typeface="+mj-lt"/>
              </a:rPr>
              <a:t>زر الأجهزة المتحركة لتسجيل حضور الموظفين وانصرافهم عبر السياج الجغرافي لموقع العمل </a:t>
            </a:r>
            <a:endParaRPr lang="en-US" sz="3000" dirty="0">
              <a:solidFill>
                <a:srgbClr val="45494C"/>
              </a:solidFill>
              <a:latin typeface="+mj-lt"/>
            </a:endParaRPr>
          </a:p>
        </p:txBody>
      </p:sp>
      <p:sp>
        <p:nvSpPr>
          <p:cNvPr id="7" name="Rounded Rectangle 6"/>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TextBox 7"/>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cxnSp>
        <p:nvCxnSpPr>
          <p:cNvPr id="5" name="Straight Arrow Connector 4"/>
          <p:cNvCxnSpPr/>
          <p:nvPr/>
        </p:nvCxnSpPr>
        <p:spPr>
          <a:xfrm flipH="1">
            <a:off x="2456681" y="5148649"/>
            <a:ext cx="2602048" cy="0"/>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5000367"/>
            <a:ext cx="2334447" cy="29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0" name="TextBox 9"/>
          <p:cNvSpPr txBox="1"/>
          <p:nvPr/>
        </p:nvSpPr>
        <p:spPr>
          <a:xfrm>
            <a:off x="109588" y="5035320"/>
            <a:ext cx="2224859" cy="261610"/>
          </a:xfrm>
          <a:prstGeom prst="rect">
            <a:avLst/>
          </a:prstGeom>
          <a:noFill/>
        </p:spPr>
        <p:txBody>
          <a:bodyPr wrap="square" rtlCol="1">
            <a:spAutoFit/>
          </a:bodyPr>
          <a:lstStyle/>
          <a:p>
            <a:pPr algn="ctr" rtl="1"/>
            <a:r>
              <a:rPr lang="ar-AE" sz="1100" b="1" dirty="0">
                <a:solidFill>
                  <a:schemeClr val="bg1"/>
                </a:solidFill>
              </a:rPr>
              <a:t>غير مسموح بالتسجيل للحضور والانصراف</a:t>
            </a:r>
            <a:endParaRPr lang="en-US" sz="1100" b="1" dirty="0">
              <a:solidFill>
                <a:schemeClr val="bg1"/>
              </a:solidFill>
            </a:endParaRPr>
          </a:p>
        </p:txBody>
      </p:sp>
      <p:cxnSp>
        <p:nvCxnSpPr>
          <p:cNvPr id="12" name="Straight Arrow Connector 11"/>
          <p:cNvCxnSpPr/>
          <p:nvPr/>
        </p:nvCxnSpPr>
        <p:spPr>
          <a:xfrm flipH="1">
            <a:off x="4135395" y="4245425"/>
            <a:ext cx="923334" cy="0"/>
          </a:xfrm>
          <a:prstGeom prst="straightConnector1">
            <a:avLst/>
          </a:prstGeom>
          <a:ln w="12700">
            <a:solidFill>
              <a:srgbClr val="7AC14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199503" y="4097143"/>
            <a:ext cx="1857633" cy="296563"/>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5" name="TextBox 14"/>
          <p:cNvSpPr txBox="1"/>
          <p:nvPr/>
        </p:nvSpPr>
        <p:spPr>
          <a:xfrm>
            <a:off x="2456681" y="4114619"/>
            <a:ext cx="1319592" cy="261610"/>
          </a:xfrm>
          <a:prstGeom prst="rect">
            <a:avLst/>
          </a:prstGeom>
          <a:noFill/>
        </p:spPr>
        <p:txBody>
          <a:bodyPr wrap="none" rtlCol="1">
            <a:spAutoFit/>
          </a:bodyPr>
          <a:lstStyle/>
          <a:p>
            <a:pPr algn="ctr" rtl="1"/>
            <a:r>
              <a:rPr lang="ar-AE" sz="1100" b="1" dirty="0">
                <a:solidFill>
                  <a:schemeClr val="bg1"/>
                </a:solidFill>
              </a:rPr>
              <a:t>مسموح بالتسجيل للحضور والانصراف</a:t>
            </a:r>
            <a:endParaRPr lang="en-US" sz="1100" b="1" dirty="0">
              <a:solidFill>
                <a:schemeClr val="bg1"/>
              </a:solidFill>
            </a:endParaRPr>
          </a:p>
        </p:txBody>
      </p:sp>
      <p:cxnSp>
        <p:nvCxnSpPr>
          <p:cNvPr id="16" name="Straight Arrow Connector 15"/>
          <p:cNvCxnSpPr/>
          <p:nvPr/>
        </p:nvCxnSpPr>
        <p:spPr>
          <a:xfrm flipV="1">
            <a:off x="6183194" y="2825578"/>
            <a:ext cx="1807509" cy="1915298"/>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54946" y="2474290"/>
            <a:ext cx="2537656" cy="29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9" name="TextBox 18"/>
          <p:cNvSpPr txBox="1"/>
          <p:nvPr/>
        </p:nvSpPr>
        <p:spPr>
          <a:xfrm>
            <a:off x="7615316" y="2504357"/>
            <a:ext cx="2201113" cy="261610"/>
          </a:xfrm>
          <a:prstGeom prst="rect">
            <a:avLst/>
          </a:prstGeom>
          <a:noFill/>
        </p:spPr>
        <p:txBody>
          <a:bodyPr wrap="square" rtlCol="1">
            <a:spAutoFit/>
          </a:bodyPr>
          <a:lstStyle/>
          <a:p>
            <a:pPr algn="ctr" rtl="1"/>
            <a:r>
              <a:rPr lang="ar-AE" sz="1100" b="1" dirty="0">
                <a:solidFill>
                  <a:schemeClr val="bg1"/>
                </a:solidFill>
              </a:rPr>
              <a:t>غير مسموح بالتسجيل للحضور والانصراف</a:t>
            </a:r>
            <a:endParaRPr lang="en-US" sz="1100" b="1" dirty="0">
              <a:solidFill>
                <a:schemeClr val="bg1"/>
              </a:solidFill>
            </a:endParaRPr>
          </a:p>
        </p:txBody>
      </p:sp>
      <p:sp>
        <p:nvSpPr>
          <p:cNvPr id="21" name="TextBox 20"/>
          <p:cNvSpPr txBox="1"/>
          <p:nvPr/>
        </p:nvSpPr>
        <p:spPr>
          <a:xfrm>
            <a:off x="330999" y="1320111"/>
            <a:ext cx="11464097" cy="400110"/>
          </a:xfrm>
          <a:prstGeom prst="rect">
            <a:avLst/>
          </a:prstGeom>
          <a:noFill/>
        </p:spPr>
        <p:txBody>
          <a:bodyPr wrap="square" rtlCol="1">
            <a:spAutoFit/>
          </a:bodyPr>
          <a:lstStyle/>
          <a:p>
            <a:pPr algn="ctr" rtl="1"/>
            <a:r>
              <a:rPr lang="ar-AE" sz="2000">
                <a:solidFill>
                  <a:srgbClr val="45494C"/>
                </a:solidFill>
                <a:cs typeface="Segoe UI Light" panose="020B0502040204020203" pitchFamily="34" charset="0"/>
                <a:sym typeface="Myriad Pro Light" pitchFamily="34" charset="0"/>
              </a:rPr>
              <a:t>يُنشئ سياجاً جغرافياً للتسجيل عبر تطبيق الهاتف المتحرك بالضغط على أزرار الهاتف.</a:t>
            </a:r>
            <a:endParaRPr lang="zh-CN" altLang="en-US" sz="2000" dirty="0">
              <a:solidFill>
                <a:srgbClr val="45494C"/>
              </a:solidFill>
              <a:cs typeface="Segoe UI Light" panose="020B0502040204020203" pitchFamily="34" charset="0"/>
              <a:sym typeface="Myriad Pro Light" pitchFamily="34" charset="0"/>
            </a:endParaRPr>
          </a:p>
        </p:txBody>
      </p:sp>
    </p:spTree>
    <p:extLst>
      <p:ext uri="{BB962C8B-B14F-4D97-AF65-F5344CB8AC3E}">
        <p14:creationId xmlns:p14="http://schemas.microsoft.com/office/powerpoint/2010/main" val="24278534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84286" y="1036742"/>
            <a:ext cx="8784077" cy="4516621"/>
          </a:xfrm>
          <a:prstGeom prst="rect">
            <a:avLst/>
          </a:prstGeom>
        </p:spPr>
        <p:txBody>
          <a:bodyPr wrap="square" rtlCol="1">
            <a:spAutoFit/>
          </a:bodyPr>
          <a:lstStyle/>
          <a:p>
            <a:pPr algn="just" rtl="1">
              <a:lnSpc>
                <a:spcPts val="2300"/>
              </a:lnSpc>
            </a:pPr>
            <a:r>
              <a:rPr lang="ar-AE" sz="1600">
                <a:solidFill>
                  <a:srgbClr val="45494C"/>
                </a:solidFill>
              </a:rPr>
              <a:t>BioTime 8.5 برنامج ذو قدرات متميزة في إدارة الوقت والحضور والانصراف يوفر الاتصال المستقر مع الآلاف من أجهزة إدارة الوقت والحضور والانصراف التي يمكن إدارتها عن بُعد في أي مكان بمجرد الدخول على البرنامج عبر أي متصفّح للويب.  </a:t>
            </a:r>
          </a:p>
          <a:p>
            <a:pPr algn="just" rtl="1">
              <a:lnSpc>
                <a:spcPts val="2300"/>
              </a:lnSpc>
            </a:pPr>
            <a:endParaRPr lang="en-US" sz="1600" dirty="0">
              <a:solidFill>
                <a:srgbClr val="45494C"/>
              </a:solidFill>
            </a:endParaRPr>
          </a:p>
          <a:p>
            <a:pPr algn="just" rtl="1">
              <a:lnSpc>
                <a:spcPts val="2300"/>
              </a:lnSpc>
            </a:pPr>
            <a:r>
              <a:rPr lang="ar-AE" sz="1600">
                <a:solidFill>
                  <a:srgbClr val="45494C"/>
                </a:solidFill>
              </a:rPr>
              <a:t>أحدث إصدار من BioTime 8.5  مجهز بوظائف تنافسية جديدة مثل إدارة قوائم مناوبات العمل والعمل الإضافي بأسلوب مبسّط ييسّر عمليات إعداد قوائم وسجلات الموظفين بشكل كامل، مع واجهة برمجة تطبيقات مدمجة في البرنامج للاتصال عبر برمجيات أطراف أخرى يستخدمها العميل، إضافة إلى ترحيل قاعدة البيانات، والصور الحيوية، وتيسير تسجيل حضور الموظفين وانصرافهم عبر السياج الجغرافي لموقع العمل عن طريق الضغط على زر في أجهزتهم المتحركة.</a:t>
            </a:r>
          </a:p>
          <a:p>
            <a:pPr algn="just" rtl="1">
              <a:lnSpc>
                <a:spcPts val="2300"/>
              </a:lnSpc>
            </a:pPr>
            <a:endParaRPr lang="en-US" sz="1600" dirty="0">
              <a:solidFill>
                <a:srgbClr val="45494C"/>
              </a:solidFill>
            </a:endParaRPr>
          </a:p>
          <a:p>
            <a:pPr algn="just" rtl="1">
              <a:lnSpc>
                <a:spcPts val="2300"/>
              </a:lnSpc>
            </a:pPr>
            <a:r>
              <a:rPr lang="ar-AE" sz="1600">
                <a:solidFill>
                  <a:srgbClr val="45494C"/>
                </a:solidFill>
              </a:rPr>
              <a:t>كما يتميز BioTime 8.5 بلوحة جديدة للمعلومات تمكّن مستخدميه من مراقبة ملخص الحضور والانصراف وحالة الأجهزة المتحركة وطلب الموافقات المعتمدة والمرفوضة والمعلقة إضافة إلى حالات دخول الموظفين وخروجهم عبر السياج الجغرافي لموقع العمل في الوقت الفعلي.</a:t>
            </a:r>
          </a:p>
          <a:p>
            <a:pPr algn="just" rtl="1">
              <a:lnSpc>
                <a:spcPts val="2300"/>
              </a:lnSpc>
            </a:pPr>
            <a:endParaRPr lang="en-US" sz="1600" dirty="0">
              <a:solidFill>
                <a:srgbClr val="45494C"/>
              </a:solidFill>
            </a:endParaRPr>
          </a:p>
          <a:p>
            <a:pPr algn="just" rtl="1">
              <a:lnSpc>
                <a:spcPts val="2300"/>
              </a:lnSpc>
            </a:pPr>
            <a:r>
              <a:rPr lang="ar-AE" sz="1600">
                <a:solidFill>
                  <a:srgbClr val="45494C"/>
                </a:solidFill>
              </a:rPr>
              <a:t>فقد وفّر لمستخدميه إمكانيات الدخول بشكل كامل مع التحكم في إدارة الجداول الزمنية وجداول مناوبات العمل وإنشاء تقارير الحضور والانصراف، وغير ذلك الكثير.</a:t>
            </a:r>
            <a:endParaRPr lang="en-US" sz="1600" dirty="0">
              <a:solidFill>
                <a:srgbClr val="45494C"/>
              </a:solidFill>
              <a:cs typeface="Arial" panose="020B0604020202020204" pitchFamily="34" charset="0"/>
            </a:endParaRPr>
          </a:p>
        </p:txBody>
      </p:sp>
      <p:cxnSp>
        <p:nvCxnSpPr>
          <p:cNvPr id="6" name="Elbow Connector 5"/>
          <p:cNvCxnSpPr/>
          <p:nvPr/>
        </p:nvCxnSpPr>
        <p:spPr>
          <a:xfrm rot="5400000" flipH="1" flipV="1">
            <a:off x="-2378413" y="3098260"/>
            <a:ext cx="6858000" cy="661481"/>
          </a:xfrm>
          <a:prstGeom prst="bentConnector3">
            <a:avLst>
              <a:gd name="adj1" fmla="val 36808"/>
            </a:avLst>
          </a:prstGeom>
          <a:ln w="28575">
            <a:solidFill>
              <a:srgbClr val="7AC143"/>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269178" y="5455034"/>
            <a:ext cx="1407180" cy="369332"/>
          </a:xfrm>
          <a:prstGeom prst="rect">
            <a:avLst/>
          </a:prstGeom>
          <a:noFill/>
        </p:spPr>
        <p:txBody>
          <a:bodyPr wrap="none" rtlCol="1">
            <a:spAutoFit/>
          </a:bodyPr>
          <a:lstStyle/>
          <a:p>
            <a:pPr rtl="1"/>
            <a:r>
              <a:rPr lang="ar-AE">
                <a:solidFill>
                  <a:srgbClr val="474B4F"/>
                </a:solidFill>
              </a:rPr>
              <a:t>BioTime </a:t>
            </a:r>
            <a:r>
              <a:rPr lang="ar-AE" b="1">
                <a:solidFill>
                  <a:srgbClr val="474B4F"/>
                </a:solidFill>
              </a:rPr>
              <a:t>7.0</a:t>
            </a:r>
            <a:endParaRPr lang="en-US" b="1" dirty="0">
              <a:solidFill>
                <a:srgbClr val="474B4F"/>
              </a:solidFill>
            </a:endParaRPr>
          </a:p>
        </p:txBody>
      </p:sp>
      <p:sp>
        <p:nvSpPr>
          <p:cNvPr id="8" name="TextBox 7"/>
          <p:cNvSpPr txBox="1"/>
          <p:nvPr/>
        </p:nvSpPr>
        <p:spPr>
          <a:xfrm rot="16200000">
            <a:off x="809315" y="1897554"/>
            <a:ext cx="1544141" cy="400110"/>
          </a:xfrm>
          <a:prstGeom prst="rect">
            <a:avLst/>
          </a:prstGeom>
          <a:noFill/>
        </p:spPr>
        <p:txBody>
          <a:bodyPr wrap="none" rtlCol="1">
            <a:spAutoFit/>
          </a:bodyPr>
          <a:lstStyle/>
          <a:p>
            <a:pPr rtl="1"/>
            <a:r>
              <a:t>BioTime 8.5</a:t>
            </a:r>
            <a:endParaRPr lang="en-US" sz="2000" b="1" dirty="0">
              <a:solidFill>
                <a:srgbClr val="7AC143"/>
              </a:solidFill>
            </a:endParaRPr>
          </a:p>
        </p:txBody>
      </p:sp>
    </p:spTree>
    <p:extLst>
      <p:ext uri="{BB962C8B-B14F-4D97-AF65-F5344CB8AC3E}">
        <p14:creationId xmlns:p14="http://schemas.microsoft.com/office/powerpoint/2010/main" val="219098951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920" y="2027879"/>
            <a:ext cx="4757771" cy="3885862"/>
          </a:xfrm>
          <a:prstGeom prst="rect">
            <a:avLst/>
          </a:prstGeom>
        </p:spPr>
      </p:pic>
      <p:sp>
        <p:nvSpPr>
          <p:cNvPr id="28" name="TextBox 27"/>
          <p:cNvSpPr txBox="1"/>
          <p:nvPr/>
        </p:nvSpPr>
        <p:spPr>
          <a:xfrm>
            <a:off x="3414073" y="576577"/>
            <a:ext cx="5363969" cy="584775"/>
          </a:xfrm>
          <a:prstGeom prst="rect">
            <a:avLst/>
          </a:prstGeom>
          <a:noFill/>
        </p:spPr>
        <p:txBody>
          <a:bodyPr wrap="none" rtlCol="1">
            <a:spAutoFit/>
          </a:bodyPr>
          <a:lstStyle/>
          <a:p>
            <a:pPr algn="ctr" rtl="1"/>
            <a:r>
              <a:rPr lang="ar-AE" sz="3200">
                <a:solidFill>
                  <a:srgbClr val="45494C"/>
                </a:solidFill>
                <a:latin typeface="+mj-lt"/>
              </a:rPr>
              <a:t>ترحيل قاعدة البيانات</a:t>
            </a:r>
            <a:endParaRPr lang="en-US" sz="3200" dirty="0">
              <a:solidFill>
                <a:srgbClr val="45494C"/>
              </a:solidFill>
              <a:latin typeface="+mj-lt"/>
            </a:endParaRPr>
          </a:p>
        </p:txBody>
      </p:sp>
      <p:sp>
        <p:nvSpPr>
          <p:cNvPr id="7" name="Rounded Rectangle 6"/>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TextBox 7"/>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sp>
        <p:nvSpPr>
          <p:cNvPr id="6" name="TextBox 5"/>
          <p:cNvSpPr txBox="1"/>
          <p:nvPr/>
        </p:nvSpPr>
        <p:spPr>
          <a:xfrm>
            <a:off x="330999" y="1320111"/>
            <a:ext cx="11464097" cy="400110"/>
          </a:xfrm>
          <a:prstGeom prst="rect">
            <a:avLst/>
          </a:prstGeom>
          <a:noFill/>
        </p:spPr>
        <p:txBody>
          <a:bodyPr wrap="square" rtlCol="1">
            <a:spAutoFit/>
          </a:bodyPr>
          <a:lstStyle/>
          <a:p>
            <a:pPr algn="ctr" rtl="1"/>
            <a:r>
              <a:rPr lang="ar-AE" sz="2000">
                <a:solidFill>
                  <a:srgbClr val="45494C"/>
                </a:solidFill>
                <a:cs typeface="Segoe UI Light" panose="020B0502040204020203" pitchFamily="34" charset="0"/>
                <a:sym typeface="Myriad Pro Light" pitchFamily="34" charset="0"/>
              </a:rPr>
              <a:t>ييسّر البرنامج لمستخدميه ترقيته بسهولة عن طريق وظيفة التشغيل المدمجة فيه.</a:t>
            </a:r>
            <a:endParaRPr lang="zh-CN" altLang="en-US" sz="2000" dirty="0">
              <a:solidFill>
                <a:srgbClr val="45494C"/>
              </a:solidFill>
              <a:cs typeface="Segoe UI Light" panose="020B0502040204020203" pitchFamily="34" charset="0"/>
              <a:sym typeface="Myriad Pro Light"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265" y="2472117"/>
            <a:ext cx="3343589" cy="2730843"/>
          </a:xfrm>
          <a:prstGeom prst="rect">
            <a:avLst/>
          </a:prstGeom>
        </p:spPr>
      </p:pic>
      <p:sp>
        <p:nvSpPr>
          <p:cNvPr id="13" name="TextBox 12"/>
          <p:cNvSpPr txBox="1"/>
          <p:nvPr/>
        </p:nvSpPr>
        <p:spPr>
          <a:xfrm>
            <a:off x="721146" y="5288685"/>
            <a:ext cx="1316565" cy="461665"/>
          </a:xfrm>
          <a:prstGeom prst="rect">
            <a:avLst/>
          </a:prstGeom>
          <a:noFill/>
        </p:spPr>
        <p:txBody>
          <a:bodyPr wrap="square" rtlCol="1">
            <a:spAutoFit/>
          </a:bodyPr>
          <a:lstStyle/>
          <a:p>
            <a:pPr rtl="1"/>
            <a:r>
              <a:rPr lang="ar-AE" sz="1200" b="1" dirty="0"/>
              <a:t>يقوم بترحيل البيانات من الإصدار السابق</a:t>
            </a:r>
            <a:endParaRPr lang="en-US" sz="1200" b="1" dirty="0"/>
          </a:p>
        </p:txBody>
      </p:sp>
      <p:sp>
        <p:nvSpPr>
          <p:cNvPr id="14" name="Oval 13"/>
          <p:cNvSpPr/>
          <p:nvPr/>
        </p:nvSpPr>
        <p:spPr>
          <a:xfrm>
            <a:off x="2037711" y="5372866"/>
            <a:ext cx="108635" cy="108635"/>
          </a:xfrm>
          <a:prstGeom prst="ellipse">
            <a:avLst/>
          </a:prstGeom>
          <a:solidFill>
            <a:srgbClr val="7AC144"/>
          </a:solidFill>
          <a:ln>
            <a:solidFill>
              <a:srgbClr val="7AC14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6" name="TextBox 15"/>
          <p:cNvSpPr txBox="1"/>
          <p:nvPr/>
        </p:nvSpPr>
        <p:spPr>
          <a:xfrm>
            <a:off x="2114556" y="5290227"/>
            <a:ext cx="998094" cy="276999"/>
          </a:xfrm>
          <a:prstGeom prst="rect">
            <a:avLst/>
          </a:prstGeom>
          <a:noFill/>
        </p:spPr>
        <p:txBody>
          <a:bodyPr wrap="none" rtlCol="1">
            <a:spAutoFit/>
          </a:bodyPr>
          <a:lstStyle/>
          <a:p>
            <a:pPr rtl="1"/>
            <a:r>
              <a:rPr lang="ar-AE" sz="1200" dirty="0" err="1">
                <a:solidFill>
                  <a:srgbClr val="7AC144"/>
                </a:solidFill>
              </a:rPr>
              <a:t>BioTime</a:t>
            </a:r>
            <a:r>
              <a:rPr lang="ar-AE" sz="1200" dirty="0">
                <a:solidFill>
                  <a:srgbClr val="7AC144"/>
                </a:solidFill>
              </a:rPr>
              <a:t> 7.0</a:t>
            </a:r>
            <a:endParaRPr lang="en-US" sz="1200" dirty="0">
              <a:solidFill>
                <a:srgbClr val="7AC144"/>
              </a:solidFill>
            </a:endParaRPr>
          </a:p>
        </p:txBody>
      </p:sp>
      <p:grpSp>
        <p:nvGrpSpPr>
          <p:cNvPr id="20" name="Group 19"/>
          <p:cNvGrpSpPr/>
          <p:nvPr/>
        </p:nvGrpSpPr>
        <p:grpSpPr>
          <a:xfrm>
            <a:off x="7933188" y="3472249"/>
            <a:ext cx="2010032" cy="535459"/>
            <a:chOff x="7933188" y="4837406"/>
            <a:chExt cx="2010032" cy="535459"/>
          </a:xfrm>
        </p:grpSpPr>
        <p:sp>
          <p:nvSpPr>
            <p:cNvPr id="15" name="Rectangle 14"/>
            <p:cNvSpPr/>
            <p:nvPr/>
          </p:nvSpPr>
          <p:spPr>
            <a:xfrm>
              <a:off x="7933188" y="4837406"/>
              <a:ext cx="2010032" cy="535459"/>
            </a:xfrm>
            <a:prstGeom prst="rect">
              <a:avLst/>
            </a:prstGeom>
            <a:solidFill>
              <a:srgbClr val="7AC14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9" name="TextBox 18"/>
            <p:cNvSpPr txBox="1"/>
            <p:nvPr/>
          </p:nvSpPr>
          <p:spPr>
            <a:xfrm>
              <a:off x="7985442" y="4874302"/>
              <a:ext cx="1905523" cy="461665"/>
            </a:xfrm>
            <a:prstGeom prst="rect">
              <a:avLst/>
            </a:prstGeom>
            <a:noFill/>
          </p:spPr>
          <p:txBody>
            <a:bodyPr wrap="none" rtlCol="1">
              <a:spAutoFit/>
            </a:bodyPr>
            <a:lstStyle/>
            <a:p>
              <a:pPr algn="ctr" rtl="1"/>
              <a:r>
                <a:rPr lang="ar-AE" sz="2400" b="1"/>
                <a:t>BioTime 8.5</a:t>
              </a:r>
              <a:endParaRPr lang="en-US" sz="2400" b="1" dirty="0"/>
            </a:p>
          </p:txBody>
        </p:sp>
      </p:grpSp>
      <p:sp>
        <p:nvSpPr>
          <p:cNvPr id="21" name="Right Arrow 20"/>
          <p:cNvSpPr/>
          <p:nvPr/>
        </p:nvSpPr>
        <p:spPr>
          <a:xfrm>
            <a:off x="5148268" y="2875925"/>
            <a:ext cx="793102" cy="633220"/>
          </a:xfrm>
          <a:prstGeom prst="rightArrow">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3" name="Right Arrow 22"/>
          <p:cNvSpPr/>
          <p:nvPr/>
        </p:nvSpPr>
        <p:spPr>
          <a:xfrm>
            <a:off x="5148268" y="3684240"/>
            <a:ext cx="793102" cy="633220"/>
          </a:xfrm>
          <a:prstGeom prst="rightArrow">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4" name="TextBox 23"/>
          <p:cNvSpPr txBox="1"/>
          <p:nvPr/>
        </p:nvSpPr>
        <p:spPr>
          <a:xfrm>
            <a:off x="5075664" y="2563731"/>
            <a:ext cx="814647" cy="276999"/>
          </a:xfrm>
          <a:prstGeom prst="rect">
            <a:avLst/>
          </a:prstGeom>
          <a:noFill/>
        </p:spPr>
        <p:txBody>
          <a:bodyPr wrap="none" rtlCol="1">
            <a:spAutoFit/>
          </a:bodyPr>
          <a:lstStyle/>
          <a:p>
            <a:pPr rtl="1"/>
            <a:r>
              <a:rPr lang="ar-AE" sz="1200" i="1">
                <a:solidFill>
                  <a:srgbClr val="7AC144"/>
                </a:solidFill>
              </a:rPr>
              <a:t>ترحيل البيانات</a:t>
            </a:r>
            <a:endParaRPr lang="en-US" sz="1200" i="1" dirty="0">
              <a:solidFill>
                <a:srgbClr val="7AC144"/>
              </a:solidFill>
            </a:endParaRPr>
          </a:p>
        </p:txBody>
      </p:sp>
    </p:spTree>
    <p:extLst>
      <p:ext uri="{BB962C8B-B14F-4D97-AF65-F5344CB8AC3E}">
        <p14:creationId xmlns:p14="http://schemas.microsoft.com/office/powerpoint/2010/main" val="139473311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3094" y="1420204"/>
            <a:ext cx="1338595" cy="4075721"/>
          </a:xfrm>
          <a:prstGeom prst="rect">
            <a:avLst/>
          </a:prstGeom>
        </p:spPr>
      </p:pic>
      <p:sp>
        <p:nvSpPr>
          <p:cNvPr id="28" name="TextBox 27"/>
          <p:cNvSpPr txBox="1"/>
          <p:nvPr/>
        </p:nvSpPr>
        <p:spPr>
          <a:xfrm>
            <a:off x="1043945" y="576577"/>
            <a:ext cx="10104241" cy="584775"/>
          </a:xfrm>
          <a:prstGeom prst="rect">
            <a:avLst/>
          </a:prstGeom>
          <a:noFill/>
        </p:spPr>
        <p:txBody>
          <a:bodyPr wrap="none" rtlCol="1">
            <a:spAutoFit/>
          </a:bodyPr>
          <a:lstStyle/>
          <a:p>
            <a:pPr algn="ctr" rtl="1"/>
            <a:r>
              <a:rPr lang="ar-AE" sz="3200">
                <a:solidFill>
                  <a:srgbClr val="45494C"/>
                </a:solidFill>
                <a:latin typeface="+mj-lt"/>
              </a:rPr>
              <a:t>حساب الحضور والانصراف وإصدار التقارير</a:t>
            </a:r>
            <a:endParaRPr lang="en-US" sz="3200" dirty="0">
              <a:solidFill>
                <a:srgbClr val="45494C"/>
              </a:solidFill>
              <a:latin typeface="+mj-lt"/>
            </a:endParaRPr>
          </a:p>
        </p:txBody>
      </p:sp>
      <p:pic>
        <p:nvPicPr>
          <p:cNvPr id="9" name="Picture 8"/>
          <p:cNvPicPr>
            <a:picLocks noChangeAspect="1"/>
          </p:cNvPicPr>
          <p:nvPr/>
        </p:nvPicPr>
        <p:blipFill rotWithShape="1">
          <a:blip r:embed="rId4"/>
          <a:srcRect l="45056"/>
          <a:stretch/>
        </p:blipFill>
        <p:spPr>
          <a:xfrm>
            <a:off x="6581775" y="1420204"/>
            <a:ext cx="4929921" cy="2361221"/>
          </a:xfrm>
          <a:prstGeom prst="rect">
            <a:avLst/>
          </a:prstGeom>
        </p:spPr>
      </p:pic>
      <p:pic>
        <p:nvPicPr>
          <p:cNvPr id="10" name="Picture 9"/>
          <p:cNvPicPr>
            <a:picLocks noChangeAspect="1"/>
          </p:cNvPicPr>
          <p:nvPr/>
        </p:nvPicPr>
        <p:blipFill rotWithShape="1">
          <a:blip r:embed="rId4"/>
          <a:srcRect r="57139"/>
          <a:stretch/>
        </p:blipFill>
        <p:spPr>
          <a:xfrm>
            <a:off x="2353679" y="1420204"/>
            <a:ext cx="3845721" cy="2361221"/>
          </a:xfrm>
          <a:prstGeom prst="rect">
            <a:avLst/>
          </a:prstGeom>
        </p:spPr>
      </p:pic>
      <p:sp>
        <p:nvSpPr>
          <p:cNvPr id="11" name="Rectangle 10"/>
          <p:cNvSpPr/>
          <p:nvPr/>
        </p:nvSpPr>
        <p:spPr>
          <a:xfrm>
            <a:off x="2353679" y="4343935"/>
            <a:ext cx="9158017" cy="1151990"/>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2" name="TextBox 11"/>
          <p:cNvSpPr txBox="1"/>
          <p:nvPr/>
        </p:nvSpPr>
        <p:spPr>
          <a:xfrm>
            <a:off x="2505319" y="4504431"/>
            <a:ext cx="8854735" cy="830997"/>
          </a:xfrm>
          <a:prstGeom prst="rect">
            <a:avLst/>
          </a:prstGeom>
          <a:noFill/>
        </p:spPr>
        <p:txBody>
          <a:bodyPr wrap="square" rtlCol="1">
            <a:spAutoFit/>
          </a:bodyPr>
          <a:lstStyle/>
          <a:p>
            <a:pPr algn="ctr" rtl="1"/>
            <a:r>
              <a:rPr lang="ar-AE" sz="2000">
                <a:solidFill>
                  <a:srgbClr val="474B4F"/>
                </a:solidFill>
                <a:cs typeface="Segoe UI Light" panose="020B0502040204020203" pitchFamily="34" charset="0"/>
                <a:sym typeface="Myriad Pro Light" pitchFamily="34" charset="0"/>
              </a:rPr>
              <a:t>يُنشئ ما يصل إلى 15 نوعاً من تقارير الحضور التي يمكن تصديرها بتنسيق CSV أو PDF أو XLS.</a:t>
            </a:r>
            <a:endParaRPr lang="zh-CN" altLang="en-US" sz="2000" dirty="0">
              <a:solidFill>
                <a:srgbClr val="474B4F"/>
              </a:solidFill>
              <a:cs typeface="Segoe UI Light" panose="020B0502040204020203" pitchFamily="34" charset="0"/>
              <a:sym typeface="Myriad Pro Light" pitchFamily="34" charset="0"/>
            </a:endParaRPr>
          </a:p>
        </p:txBody>
      </p:sp>
    </p:spTree>
    <p:extLst>
      <p:ext uri="{BB962C8B-B14F-4D97-AF65-F5344CB8AC3E}">
        <p14:creationId xmlns:p14="http://schemas.microsoft.com/office/powerpoint/2010/main" val="173782859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914" y="1331180"/>
            <a:ext cx="6609471" cy="5398220"/>
          </a:xfrm>
          <a:prstGeom prst="rect">
            <a:avLst/>
          </a:prstGeom>
        </p:spPr>
      </p:pic>
      <p:sp>
        <p:nvSpPr>
          <p:cNvPr id="28" name="TextBox 27"/>
          <p:cNvSpPr txBox="1"/>
          <p:nvPr/>
        </p:nvSpPr>
        <p:spPr>
          <a:xfrm>
            <a:off x="3980554" y="576577"/>
            <a:ext cx="4231030" cy="584775"/>
          </a:xfrm>
          <a:prstGeom prst="rect">
            <a:avLst/>
          </a:prstGeom>
          <a:noFill/>
        </p:spPr>
        <p:txBody>
          <a:bodyPr wrap="none" rtlCol="1">
            <a:spAutoFit/>
          </a:bodyPr>
          <a:lstStyle/>
          <a:p>
            <a:pPr algn="ctr" rtl="1"/>
            <a:r>
              <a:rPr lang="ar-AE" sz="3200">
                <a:solidFill>
                  <a:srgbClr val="45494C"/>
                </a:solidFill>
                <a:latin typeface="+mj-lt"/>
              </a:rPr>
              <a:t>لوحة جديدة للمعلومات</a:t>
            </a:r>
            <a:endParaRPr lang="en-US" sz="3200" dirty="0">
              <a:solidFill>
                <a:srgbClr val="45494C"/>
              </a:solidFill>
              <a:latin typeface="+mj-lt"/>
            </a:endParaRPr>
          </a:p>
        </p:txBody>
      </p:sp>
      <p:cxnSp>
        <p:nvCxnSpPr>
          <p:cNvPr id="6" name="Straight Arrow Connector 5"/>
          <p:cNvCxnSpPr/>
          <p:nvPr/>
        </p:nvCxnSpPr>
        <p:spPr>
          <a:xfrm>
            <a:off x="8061649" y="2509935"/>
            <a:ext cx="3809075" cy="0"/>
          </a:xfrm>
          <a:prstGeom prst="straightConnector1">
            <a:avLst/>
          </a:prstGeom>
          <a:ln w="12700">
            <a:solidFill>
              <a:schemeClr val="tx1"/>
            </a:solidFill>
            <a:prstDash val="sysDash"/>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65893" y="4194277"/>
            <a:ext cx="2430474" cy="584775"/>
          </a:xfrm>
          <a:prstGeom prst="rect">
            <a:avLst/>
          </a:prstGeom>
          <a:noFill/>
        </p:spPr>
        <p:txBody>
          <a:bodyPr wrap="none" rtlCol="1">
            <a:spAutoFit/>
          </a:bodyPr>
          <a:lstStyle/>
          <a:p>
            <a:pPr rtl="1"/>
            <a:r>
              <a:rPr lang="ar-AE" sz="1200" dirty="0">
                <a:solidFill>
                  <a:srgbClr val="7AC144"/>
                </a:solidFill>
              </a:rPr>
              <a:t>استثناءات الحضور والانصراف</a:t>
            </a:r>
          </a:p>
          <a:p>
            <a:pPr rtl="1"/>
            <a:r>
              <a:rPr lang="ar-AE" sz="1000" dirty="0"/>
              <a:t>يعرض رسماً بيانياً للإحصاءات المنصرمة</a:t>
            </a:r>
          </a:p>
          <a:p>
            <a:pPr rtl="1"/>
            <a:r>
              <a:rPr lang="ar-AE" sz="1000" dirty="0"/>
              <a:t>للإجازات المبكرة وحالات التأخير والغياب.</a:t>
            </a:r>
            <a:endParaRPr lang="en-US" sz="1000" dirty="0"/>
          </a:p>
        </p:txBody>
      </p:sp>
      <p:sp>
        <p:nvSpPr>
          <p:cNvPr id="15" name="TextBox 14"/>
          <p:cNvSpPr txBox="1"/>
          <p:nvPr/>
        </p:nvSpPr>
        <p:spPr>
          <a:xfrm>
            <a:off x="9239200" y="1726550"/>
            <a:ext cx="2480230" cy="738664"/>
          </a:xfrm>
          <a:prstGeom prst="rect">
            <a:avLst/>
          </a:prstGeom>
          <a:noFill/>
        </p:spPr>
        <p:txBody>
          <a:bodyPr wrap="none" rtlCol="1">
            <a:spAutoFit/>
          </a:bodyPr>
          <a:lstStyle/>
          <a:p>
            <a:pPr algn="r" rtl="1"/>
            <a:r>
              <a:rPr lang="ar-AE" sz="1200">
                <a:solidFill>
                  <a:srgbClr val="7AC144"/>
                </a:solidFill>
              </a:rPr>
              <a:t>الموجز</a:t>
            </a:r>
          </a:p>
          <a:p>
            <a:pPr algn="r" rtl="1"/>
            <a:r>
              <a:rPr lang="ar-AE" sz="1000"/>
              <a:t>يعرض موجزاً للحضور والانصراف، وحالة الجهاز</a:t>
            </a:r>
          </a:p>
          <a:p>
            <a:pPr algn="r" rtl="1"/>
            <a:r>
              <a:rPr lang="ar-AE" sz="1000"/>
              <a:t>والجدول الزمني، والاعتمادات خلال</a:t>
            </a:r>
          </a:p>
          <a:p>
            <a:pPr algn="r" rtl="1"/>
            <a:r>
              <a:rPr lang="ar-AE" sz="1000"/>
              <a:t>اليوم الحالي</a:t>
            </a:r>
            <a:endParaRPr lang="en-US" sz="1000" dirty="0"/>
          </a:p>
        </p:txBody>
      </p:sp>
      <p:sp>
        <p:nvSpPr>
          <p:cNvPr id="19" name="TextBox 18"/>
          <p:cNvSpPr txBox="1"/>
          <p:nvPr/>
        </p:nvSpPr>
        <p:spPr>
          <a:xfrm>
            <a:off x="746519" y="2822928"/>
            <a:ext cx="2055395" cy="1200329"/>
          </a:xfrm>
          <a:prstGeom prst="rect">
            <a:avLst/>
          </a:prstGeom>
          <a:noFill/>
        </p:spPr>
        <p:txBody>
          <a:bodyPr wrap="square" rtlCol="1">
            <a:spAutoFit/>
          </a:bodyPr>
          <a:lstStyle/>
          <a:p>
            <a:pPr algn="r" rtl="1"/>
            <a:r>
              <a:rPr lang="ar-AE" sz="1200" dirty="0">
                <a:solidFill>
                  <a:srgbClr val="7AC144"/>
                </a:solidFill>
              </a:rPr>
              <a:t>يعرض المتابعة في الوقت الحقيقي</a:t>
            </a:r>
          </a:p>
          <a:p>
            <a:pPr algn="r" rtl="1"/>
            <a:r>
              <a:rPr lang="ar-AE" sz="1000" dirty="0"/>
              <a:t>يعرض حالة الحضور والانصراف في الوقت الحقيقي</a:t>
            </a:r>
          </a:p>
          <a:p>
            <a:pPr algn="r" rtl="1"/>
            <a:r>
              <a:rPr lang="ar-AE" sz="1000" dirty="0"/>
              <a:t>يقوم بالتسجيل في أي وقت يقوم فيه الموظف</a:t>
            </a:r>
          </a:p>
          <a:p>
            <a:pPr algn="r" rtl="1"/>
            <a:r>
              <a:rPr lang="ar-AE" sz="1000" dirty="0"/>
              <a:t>بالضغط على أزرار جهازه المتحرك لتسجيل الحضور أو الانصراف إذا تم تمكينه، فإنه يعرض سجلات اكتشاف درجة حرارة الجسم وارتداء الأقنعة على الوجوه.</a:t>
            </a:r>
            <a:endParaRPr lang="en-US" sz="1000" dirty="0"/>
          </a:p>
        </p:txBody>
      </p:sp>
      <p:sp>
        <p:nvSpPr>
          <p:cNvPr id="8" name="Rectangle 7"/>
          <p:cNvSpPr/>
          <p:nvPr/>
        </p:nvSpPr>
        <p:spPr>
          <a:xfrm>
            <a:off x="3342171" y="4516605"/>
            <a:ext cx="2323071" cy="541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 name="Picture 1"/>
          <p:cNvPicPr>
            <a:picLocks noChangeAspect="1"/>
          </p:cNvPicPr>
          <p:nvPr/>
        </p:nvPicPr>
        <p:blipFill>
          <a:blip r:embed="rId4"/>
          <a:stretch>
            <a:fillRect/>
          </a:stretch>
        </p:blipFill>
        <p:spPr>
          <a:xfrm>
            <a:off x="3423086" y="3852238"/>
            <a:ext cx="2161242" cy="832931"/>
          </a:xfrm>
          <a:prstGeom prst="rect">
            <a:avLst/>
          </a:prstGeom>
        </p:spPr>
      </p:pic>
      <p:cxnSp>
        <p:nvCxnSpPr>
          <p:cNvPr id="17" name="Straight Arrow Connector 16"/>
          <p:cNvCxnSpPr/>
          <p:nvPr/>
        </p:nvCxnSpPr>
        <p:spPr>
          <a:xfrm>
            <a:off x="7920060" y="4779052"/>
            <a:ext cx="3349301" cy="0"/>
          </a:xfrm>
          <a:prstGeom prst="straightConnector1">
            <a:avLst/>
          </a:prstGeom>
          <a:ln w="12700">
            <a:solidFill>
              <a:schemeClr val="tx1"/>
            </a:solidFill>
            <a:prstDash val="sysDash"/>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3041" y="4194277"/>
            <a:ext cx="3372472" cy="0"/>
          </a:xfrm>
          <a:prstGeom prst="straightConnector1">
            <a:avLst/>
          </a:prstGeom>
          <a:ln w="12700">
            <a:solidFill>
              <a:schemeClr val="tx1"/>
            </a:solidFill>
            <a:prstDash val="sysDash"/>
            <a:headEnd type="oval"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39843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4079045" y="576577"/>
            <a:ext cx="4034054" cy="584775"/>
          </a:xfrm>
          <a:prstGeom prst="rect">
            <a:avLst/>
          </a:prstGeom>
          <a:noFill/>
        </p:spPr>
        <p:txBody>
          <a:bodyPr wrap="none" rtlCol="1">
            <a:spAutoFit/>
          </a:bodyPr>
          <a:lstStyle/>
          <a:p>
            <a:pPr algn="ctr" rtl="1"/>
            <a:r>
              <a:rPr lang="ar-AE" sz="3200">
                <a:solidFill>
                  <a:srgbClr val="45494C"/>
                </a:solidFill>
                <a:latin typeface="+mj-lt"/>
              </a:rPr>
              <a:t>المواصفات</a:t>
            </a:r>
            <a:endParaRPr lang="en-US" sz="3200" dirty="0">
              <a:solidFill>
                <a:srgbClr val="45494C"/>
              </a:solidFill>
              <a:latin typeface="+mj-lt"/>
            </a:endParaRPr>
          </a:p>
        </p:txBody>
      </p:sp>
      <p:graphicFrame>
        <p:nvGraphicFramePr>
          <p:cNvPr id="3" name="Group 3"/>
          <p:cNvGraphicFramePr>
            <a:graphicFrameLocks noGrp="1"/>
          </p:cNvGraphicFramePr>
          <p:nvPr>
            <p:extLst>
              <p:ext uri="{D42A27DB-BD31-4B8C-83A1-F6EECF244321}">
                <p14:modId xmlns:p14="http://schemas.microsoft.com/office/powerpoint/2010/main" val="2196253301"/>
              </p:ext>
            </p:extLst>
          </p:nvPr>
        </p:nvGraphicFramePr>
        <p:xfrm>
          <a:off x="385894" y="1187567"/>
          <a:ext cx="11442583" cy="2560320"/>
        </p:xfrm>
        <a:graphic>
          <a:graphicData uri="http://schemas.openxmlformats.org/drawingml/2006/table">
            <a:tbl>
              <a:tblPr>
                <a:tableStyleId>{073A0DAA-6AF3-43AB-8588-CEC1D06C72B9}</a:tableStyleId>
              </a:tblPr>
              <a:tblGrid>
                <a:gridCol w="2752432">
                  <a:extLst>
                    <a:ext uri="{9D8B030D-6E8A-4147-A177-3AD203B41FA5}">
                      <a16:colId xmlns:a16="http://schemas.microsoft.com/office/drawing/2014/main" xmlns="" val="20000"/>
                    </a:ext>
                  </a:extLst>
                </a:gridCol>
                <a:gridCol w="8690151">
                  <a:extLst>
                    <a:ext uri="{9D8B030D-6E8A-4147-A177-3AD203B41FA5}">
                      <a16:colId xmlns:a16="http://schemas.microsoft.com/office/drawing/2014/main" xmlns="" val="20001"/>
                    </a:ext>
                  </a:extLst>
                </a:gridCol>
              </a:tblGrid>
              <a:tr h="365760">
                <a:tc gridSpan="2">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400" b="1" u="none" strike="noStrike" cap="none" normalizeH="0" dirty="0">
                          <a:ln>
                            <a:noFill/>
                          </a:ln>
                          <a:solidFill>
                            <a:srgbClr val="7AC143"/>
                          </a:solidFill>
                          <a:effectLst/>
                          <a:latin typeface="+mj-lt"/>
                          <a:sym typeface="Calibri" pitchFamily="34" charset="0"/>
                        </a:rPr>
                        <a:t>مواصفات البرنامج</a:t>
                      </a:r>
                      <a:endParaRPr kumimoji="0" lang="en-US" altLang="en-US" sz="1400" b="1" i="0" u="none" strike="noStrike" cap="none" normalizeH="0" baseline="0" dirty="0">
                        <a:ln>
                          <a:noFill/>
                        </a:ln>
                        <a:solidFill>
                          <a:srgbClr val="7AC143"/>
                        </a:solidFill>
                        <a:effectLst/>
                        <a:latin typeface="+mj-lt"/>
                        <a:ea typeface="SimSun" pitchFamily="2" charset="-122"/>
                        <a:cs typeface="Segoe UI Light" panose="020B0502040204020203" pitchFamily="34" charset="0"/>
                        <a:sym typeface="Calibri" pitchFamily="34" charset="0"/>
                      </a:endParaRPr>
                    </a:p>
                  </a:txBody>
                  <a:tcPr marL="91439" marR="91439" marT="44652" marB="44652" anchor="ctr" horzOverflow="overflow"/>
                </a:tc>
                <a:tc hMerge="1">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0"/>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القوالب</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بصمات الأصابع/ سمات الوجه/ راحة اليد/ مُعرّف التردد الراديوي / كلمة المرور</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1"/>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بنية النظام</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AE" sz="1200" u="none" strike="noStrike" cap="none" normalizeH="0">
                          <a:ln>
                            <a:noFill/>
                          </a:ln>
                          <a:effectLst/>
                          <a:sym typeface="Calibri" pitchFamily="34" charset="0"/>
                        </a:rPr>
                        <a:t>الخادم الإلكتروني/ المتصفّح</a:t>
                      </a:r>
                      <a:endParaRPr kumimoji="0" 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endParaRPr>
                    </a:p>
                  </a:txBody>
                  <a:tcPr marL="91439" marR="91439" marT="44652" marB="44652" anchor="ctr" horzOverflow="overflow"/>
                </a:tc>
                <a:extLst>
                  <a:ext uri="{0D108BD9-81ED-4DB2-BD59-A6C34878D82A}">
                    <a16:rowId xmlns:a16="http://schemas.microsoft.com/office/drawing/2014/main" xmlns="" val="10002"/>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سعة الجهاز</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500 في الخادم الواحد</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3"/>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قاعدة البيانات</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PostgreSQL (افتراضي)MySQL5.0.54 / MS SQL خادم  2005/2008/2012/2014 / أوراكل 10g / 11g / 12c</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4"/>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نظام التشغيل</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لأنظمة التشغيلWindows 8/8.1/10 Windows Server 2003/2008/2012</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5"/>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دقة وضوح الشاشة</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defRPr/>
                      </a:pPr>
                      <a:r>
                        <a:rPr lang="ar-AE" sz="1200" u="none" strike="noStrike" kern="1200" cap="none" normalizeH="0">
                          <a:ln>
                            <a:noFill/>
                          </a:ln>
                          <a:effectLst/>
                          <a:sym typeface="SimSun" pitchFamily="2" charset="-122"/>
                        </a:rPr>
                        <a:t>1024 x 768 أو أعلى</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6"/>
                  </a:ext>
                </a:extLst>
              </a:tr>
            </a:tbl>
          </a:graphicData>
        </a:graphic>
      </p:graphicFrame>
      <p:graphicFrame>
        <p:nvGraphicFramePr>
          <p:cNvPr id="4" name="Group 3"/>
          <p:cNvGraphicFramePr>
            <a:graphicFrameLocks noGrp="1"/>
          </p:cNvGraphicFramePr>
          <p:nvPr>
            <p:extLst>
              <p:ext uri="{D42A27DB-BD31-4B8C-83A1-F6EECF244321}">
                <p14:modId xmlns:p14="http://schemas.microsoft.com/office/powerpoint/2010/main" val="1593067469"/>
              </p:ext>
            </p:extLst>
          </p:nvPr>
        </p:nvGraphicFramePr>
        <p:xfrm>
          <a:off x="385893" y="3821633"/>
          <a:ext cx="11442583" cy="1828800"/>
        </p:xfrm>
        <a:graphic>
          <a:graphicData uri="http://schemas.openxmlformats.org/drawingml/2006/table">
            <a:tbl>
              <a:tblPr>
                <a:tableStyleId>{073A0DAA-6AF3-43AB-8588-CEC1D06C72B9}</a:tableStyleId>
              </a:tblPr>
              <a:tblGrid>
                <a:gridCol w="2752432">
                  <a:extLst>
                    <a:ext uri="{9D8B030D-6E8A-4147-A177-3AD203B41FA5}">
                      <a16:colId xmlns:a16="http://schemas.microsoft.com/office/drawing/2014/main" xmlns="" val="20000"/>
                    </a:ext>
                  </a:extLst>
                </a:gridCol>
                <a:gridCol w="2896717">
                  <a:extLst>
                    <a:ext uri="{9D8B030D-6E8A-4147-A177-3AD203B41FA5}">
                      <a16:colId xmlns:a16="http://schemas.microsoft.com/office/drawing/2014/main" xmlns="" val="20001"/>
                    </a:ext>
                  </a:extLst>
                </a:gridCol>
                <a:gridCol w="2896717">
                  <a:extLst>
                    <a:ext uri="{9D8B030D-6E8A-4147-A177-3AD203B41FA5}">
                      <a16:colId xmlns:a16="http://schemas.microsoft.com/office/drawing/2014/main" xmlns="" val="20002"/>
                    </a:ext>
                  </a:extLst>
                </a:gridCol>
                <a:gridCol w="2896717">
                  <a:extLst>
                    <a:ext uri="{9D8B030D-6E8A-4147-A177-3AD203B41FA5}">
                      <a16:colId xmlns:a16="http://schemas.microsoft.com/office/drawing/2014/main" xmlns="" val="20003"/>
                    </a:ext>
                  </a:extLst>
                </a:gridCol>
              </a:tblGrid>
              <a:tr h="365760">
                <a:tc gridSpan="4">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400" b="1" u="none" strike="noStrike" cap="none" normalizeH="0" dirty="0">
                          <a:ln>
                            <a:noFill/>
                          </a:ln>
                          <a:solidFill>
                            <a:srgbClr val="7AC143"/>
                          </a:solidFill>
                          <a:effectLst/>
                          <a:latin typeface="+mj-lt"/>
                          <a:sym typeface="Calibri" pitchFamily="34" charset="0"/>
                        </a:rPr>
                        <a:t>متطلبات العتاد</a:t>
                      </a:r>
                      <a:endParaRPr kumimoji="0" lang="en-US" altLang="en-US" sz="1400" b="1" i="0" u="none" strike="noStrike" cap="none" normalizeH="0" baseline="0" dirty="0">
                        <a:ln>
                          <a:noFill/>
                        </a:ln>
                        <a:solidFill>
                          <a:srgbClr val="7AC143"/>
                        </a:solidFill>
                        <a:effectLst/>
                        <a:latin typeface="+mj-lt"/>
                        <a:ea typeface="SimSun" pitchFamily="2" charset="-122"/>
                        <a:cs typeface="Segoe UI Light" panose="020B0502040204020203" pitchFamily="34" charset="0"/>
                        <a:sym typeface="Calibri" pitchFamily="34" charset="0"/>
                      </a:endParaRPr>
                    </a:p>
                  </a:txBody>
                  <a:tcPr marL="91439" marR="91439" marT="44652" marB="44652" anchor="ctr" horzOverflow="overflow"/>
                </a:tc>
                <a:tc hMerge="1">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hMerge="1">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hMerge="1">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0"/>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solidFill>
                            <a:srgbClr val="7AC143"/>
                          </a:solidFill>
                          <a:effectLst/>
                          <a:latin typeface="+mj-lt"/>
                          <a:sym typeface="SimSun" pitchFamily="2" charset="-122"/>
                        </a:rPr>
                        <a:t>الجهاز</a:t>
                      </a:r>
                      <a:endParaRPr kumimoji="0" lang="en-US" altLang="en-US" sz="1200" b="1" i="0" u="none" strike="noStrike" cap="none" normalizeH="0" baseline="0" dirty="0">
                        <a:ln>
                          <a:noFill/>
                        </a:ln>
                        <a:solidFill>
                          <a:srgbClr val="7AC143"/>
                        </a:solidFill>
                        <a:effectLst/>
                        <a:latin typeface="+mj-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solidFill>
                            <a:srgbClr val="7AC143"/>
                          </a:solidFill>
                          <a:effectLst/>
                          <a:latin typeface="+mj-lt"/>
                          <a:sym typeface="SimSun" pitchFamily="2" charset="-122"/>
                        </a:rPr>
                        <a:t>100</a:t>
                      </a:r>
                      <a:endParaRPr kumimoji="0" lang="en-US" altLang="en-US" sz="1200" b="0" i="0" u="none" strike="noStrike" cap="none" normalizeH="0" baseline="0" dirty="0">
                        <a:ln>
                          <a:noFill/>
                        </a:ln>
                        <a:solidFill>
                          <a:srgbClr val="7AC143"/>
                        </a:solidFill>
                        <a:effectLst/>
                        <a:latin typeface="+mj-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solidFill>
                            <a:srgbClr val="7AC143"/>
                          </a:solidFill>
                          <a:effectLst/>
                          <a:latin typeface="+mj-lt"/>
                          <a:sym typeface="Calibri" pitchFamily="34" charset="0"/>
                        </a:rPr>
                        <a:t>200</a:t>
                      </a:r>
                      <a:endParaRPr kumimoji="0" lang="en-US" altLang="en-US" sz="1200" b="0" i="0" u="none" strike="noStrike" cap="none" normalizeH="0" baseline="0" dirty="0">
                        <a:ln>
                          <a:noFill/>
                        </a:ln>
                        <a:solidFill>
                          <a:srgbClr val="7AC143"/>
                        </a:solidFill>
                        <a:effectLst/>
                        <a:latin typeface="+mj-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solidFill>
                            <a:srgbClr val="7AC143"/>
                          </a:solidFill>
                          <a:effectLst/>
                          <a:latin typeface="+mj-lt"/>
                          <a:sym typeface="Calibri" pitchFamily="34" charset="0"/>
                        </a:rPr>
                        <a:t>500</a:t>
                      </a:r>
                      <a:endParaRPr kumimoji="0" lang="en-US" altLang="en-US" sz="1200" b="0" i="0" u="none" strike="noStrike" cap="none" normalizeH="0" baseline="0" dirty="0">
                        <a:ln>
                          <a:noFill/>
                        </a:ln>
                        <a:solidFill>
                          <a:srgbClr val="7AC143"/>
                        </a:solidFill>
                        <a:effectLst/>
                        <a:latin typeface="+mj-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1"/>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بنية النظام</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IN" altLang="en-US" sz="1200" u="none" strike="noStrike" cap="none" normalizeH="0" baseline="0" dirty="0" smtClean="0">
                          <a:ln>
                            <a:noFill/>
                          </a:ln>
                          <a:effectLst/>
                          <a:sym typeface="Calibri" pitchFamily="34" charset="0"/>
                        </a:rPr>
                        <a:t>Intel i3 Quad Core</a:t>
                      </a:r>
                      <a:endParaRPr kumimoji="0" lang="en-US" sz="1200" b="0" i="0" u="none" strike="noStrike" cap="none" normalizeH="0" baseline="0" dirty="0" smtClean="0">
                        <a:ln>
                          <a:noFill/>
                        </a:ln>
                        <a:solidFill>
                          <a:srgbClr val="474B4F"/>
                        </a:solidFill>
                        <a:effectLst/>
                        <a:latin typeface="+mn-lt"/>
                        <a:ea typeface="SimSun" pitchFamily="2" charset="-122"/>
                        <a:cs typeface="Segoe UI Light" panose="020B0502040204020203" pitchFamily="34" charset="0"/>
                      </a:endParaRPr>
                    </a:p>
                  </a:txBody>
                  <a:tcPr marL="91439" marR="91439" marT="44652" marB="44652"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Intel i5 / </a:t>
                      </a:r>
                      <a:r>
                        <a:rPr kumimoji="0" lang="en-US" sz="1200" u="none" strike="noStrike" cap="none" normalizeH="0" baseline="0" dirty="0" err="1" smtClean="0">
                          <a:ln>
                            <a:noFill/>
                          </a:ln>
                          <a:effectLst/>
                        </a:rPr>
                        <a:t>Magny-Cours</a:t>
                      </a:r>
                      <a:endParaRPr kumimoji="0" lang="en-US" sz="1200" b="0" i="0" u="none" strike="noStrike" cap="none" normalizeH="0" baseline="0" dirty="0" smtClean="0">
                        <a:ln>
                          <a:noFill/>
                        </a:ln>
                        <a:solidFill>
                          <a:srgbClr val="474B4F"/>
                        </a:solidFill>
                        <a:effectLst/>
                        <a:latin typeface="+mn-lt"/>
                        <a:ea typeface="SimSun" pitchFamily="2" charset="-122"/>
                        <a:cs typeface="Segoe UI Light" panose="020B0502040204020203" pitchFamily="34" charset="0"/>
                      </a:endParaRPr>
                    </a:p>
                  </a:txBody>
                  <a:tcPr marL="91439" marR="91439" marT="44652" marB="44652"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Intel i7 / </a:t>
                      </a:r>
                      <a:r>
                        <a:rPr kumimoji="0" lang="en-US" sz="1200" u="none" strike="noStrike" cap="none" normalizeH="0" baseline="0" dirty="0" err="1" smtClean="0">
                          <a:ln>
                            <a:noFill/>
                          </a:ln>
                          <a:effectLst/>
                        </a:rPr>
                        <a:t>Magny-Cours</a:t>
                      </a:r>
                      <a:endParaRPr kumimoji="0" lang="en-US" sz="1200" b="0" i="0" u="none" strike="noStrike" cap="none" normalizeH="0" baseline="0" dirty="0" smtClean="0">
                        <a:ln>
                          <a:noFill/>
                        </a:ln>
                        <a:solidFill>
                          <a:srgbClr val="474B4F"/>
                        </a:solidFill>
                        <a:effectLst/>
                        <a:latin typeface="+mn-lt"/>
                        <a:ea typeface="SimSun" pitchFamily="2" charset="-122"/>
                        <a:cs typeface="Segoe UI Light" panose="020B0502040204020203" pitchFamily="34" charset="0"/>
                      </a:endParaRPr>
                    </a:p>
                  </a:txBody>
                  <a:tcPr marL="91439" marR="91439" marT="44652" marB="44652" anchor="ctr" horzOverflow="overflow"/>
                </a:tc>
                <a:extLst>
                  <a:ext uri="{0D108BD9-81ED-4DB2-BD59-A6C34878D82A}">
                    <a16:rowId xmlns:a16="http://schemas.microsoft.com/office/drawing/2014/main" xmlns="" val="10002"/>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ذاكرة الوصول العشوائي:</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16 جيجابايت</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dirty="0">
                          <a:ln>
                            <a:noFill/>
                          </a:ln>
                          <a:effectLst/>
                          <a:sym typeface="Calibri" pitchFamily="34" charset="0"/>
                        </a:rPr>
                        <a:t>32 جيجابايت</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64 جيجابايت</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extLst>
                  <a:ext uri="{0D108BD9-81ED-4DB2-BD59-A6C34878D82A}">
                    <a16:rowId xmlns:a16="http://schemas.microsoft.com/office/drawing/2014/main" xmlns="" val="10003"/>
                  </a:ext>
                </a:extLst>
              </a:tr>
              <a:tr h="365760">
                <a:tc>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SimSun" pitchFamily="2" charset="-122"/>
                        </a:rPr>
                        <a:t>سعة التخزين</a:t>
                      </a:r>
                      <a:endParaRPr kumimoji="0" lang="en-US" altLang="en-US" sz="1200" b="1" i="0" u="none" strike="noStrike" cap="none" normalizeH="0" baseline="0" dirty="0">
                        <a:ln>
                          <a:noFill/>
                        </a:ln>
                        <a:solidFill>
                          <a:srgbClr val="7AC143"/>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gridSpan="3">
                  <a:txBody>
                    <a:bodyPr/>
                    <a:lstStyle/>
                    <a:p>
                      <a:pPr marL="0" marR="0" lvl="0" indent="0" algn="ctr" defTabSz="1219200" rtl="1" eaLnBrk="1" fontAlgn="base" latinLnBrk="0" hangingPunct="1">
                        <a:lnSpc>
                          <a:spcPct val="100000"/>
                        </a:lnSpc>
                        <a:spcBef>
                          <a:spcPct val="0"/>
                        </a:spcBef>
                        <a:spcAft>
                          <a:spcPct val="0"/>
                        </a:spcAft>
                        <a:buClrTx/>
                        <a:buSzTx/>
                        <a:buFont typeface="Arial" charset="0"/>
                        <a:buNone/>
                        <a:tabLst/>
                      </a:pPr>
                      <a:r>
                        <a:rPr lang="ar-AE" sz="1200" u="none" strike="noStrike" cap="none" normalizeH="0">
                          <a:ln>
                            <a:noFill/>
                          </a:ln>
                          <a:effectLst/>
                          <a:sym typeface="Calibri" pitchFamily="34" charset="0"/>
                        </a:rPr>
                        <a:t>المساحة المتاحة 100 جيجا أو أعلى (نوصي باستخدام قسم NTFS في القرص الصلب كدليل تثبيت البرنامج.)</a:t>
                      </a:r>
                      <a:endParaRPr kumimoji="0" lang="en-US" altLang="en-US" sz="1200" b="0" i="0" u="none" strike="noStrike" cap="none" normalizeH="0" baseline="0" dirty="0">
                        <a:ln>
                          <a:noFill/>
                        </a:ln>
                        <a:solidFill>
                          <a:srgbClr val="474B4F"/>
                        </a:solidFill>
                        <a:effectLst/>
                        <a:latin typeface="+mn-lt"/>
                        <a:ea typeface="SimSun" pitchFamily="2" charset="-122"/>
                        <a:cs typeface="Segoe UI Light" panose="020B0502040204020203" pitchFamily="34" charset="0"/>
                        <a:sym typeface="Calibri" pitchFamily="34" charset="0"/>
                      </a:endParaRPr>
                    </a:p>
                  </a:txBody>
                  <a:tcPr marL="91439" marR="91439" marT="44652" marB="44652" anchor="ctr" horzOverflow="overflow"/>
                </a:tc>
                <a:tc hMerge="1">
                  <a:txBody>
                    <a:bodyPr/>
                    <a:lstStyle/>
                    <a:p>
                      <a:pPr rtl="1"/>
                      <a:endParaRPr lang="en-US"/>
                    </a:p>
                  </a:txBody>
                  <a:tcPr/>
                </a:tc>
                <a:tc hMerge="1">
                  <a:txBody>
                    <a:bodyPr/>
                    <a:lstStyle/>
                    <a:p>
                      <a:pPr rtl="1"/>
                      <a:endParaRPr lang="en-US"/>
                    </a:p>
                  </a:txBody>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304799" y="5724179"/>
            <a:ext cx="2733441" cy="338554"/>
          </a:xfrm>
          <a:prstGeom prst="rect">
            <a:avLst/>
          </a:prstGeom>
          <a:noFill/>
        </p:spPr>
        <p:txBody>
          <a:bodyPr wrap="none" rtlCol="1">
            <a:spAutoFit/>
          </a:bodyPr>
          <a:lstStyle/>
          <a:p>
            <a:pPr rtl="1"/>
            <a:r>
              <a:rPr lang="ar-AE" sz="800" i="1"/>
              <a:t>*إذا تجاوز عدد الأجهزة 500، يرجى الاتصال بشركة زكتيكو</a:t>
            </a:r>
          </a:p>
          <a:p>
            <a:pPr rtl="1"/>
            <a:r>
              <a:rPr lang="en-US" sz="800" i="1"/>
              <a:t>*نوصي باستخدام خادم إلكتروني مختلف لقاعدة البيانات.</a:t>
            </a:r>
          </a:p>
        </p:txBody>
      </p:sp>
    </p:spTree>
    <p:extLst>
      <p:ext uri="{BB962C8B-B14F-4D97-AF65-F5344CB8AC3E}">
        <p14:creationId xmlns:p14="http://schemas.microsoft.com/office/powerpoint/2010/main" val="132005336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xmlns="" val="1"/>
              </a:ext>
            </a:extLst>
          </p:cNvPr>
          <p:cNvSpPr/>
          <p:nvPr/>
        </p:nvSpPr>
        <p:spPr>
          <a:xfrm>
            <a:off x="2858530" y="1"/>
            <a:ext cx="9339541" cy="6857999"/>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7" name="TextBox 6"/>
          <p:cNvSpPr txBox="1"/>
          <p:nvPr/>
        </p:nvSpPr>
        <p:spPr>
          <a:xfrm>
            <a:off x="4367277" y="1755436"/>
            <a:ext cx="6680168" cy="3877985"/>
          </a:xfrm>
          <a:prstGeom prst="rect">
            <a:avLst/>
          </a:prstGeom>
          <a:noFill/>
        </p:spPr>
        <p:txBody>
          <a:bodyPr wrap="square" rtlCol="1">
            <a:spAutoFit/>
          </a:bodyPr>
          <a:lstStyle/>
          <a:p>
            <a:pPr rtl="1">
              <a:lnSpc>
                <a:spcPct val="150000"/>
              </a:lnSpc>
            </a:pPr>
            <a:r>
              <a:rPr lang="ar-AE" sz="2400" b="1">
                <a:solidFill>
                  <a:schemeClr val="bg1"/>
                </a:solidFill>
                <a:latin typeface="+mj-lt"/>
                <a:cs typeface="Segoe UI" panose="020B0502040204020203" pitchFamily="34" charset="0"/>
                <a:sym typeface="Myriad Pro Light" pitchFamily="34" charset="0"/>
              </a:rPr>
              <a:t>الميزات والخصائص</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تسجيل الحضور في الوقت الحقيقي مع تفاصيل الموقع الجغرافي</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اعتماد الحضور والانصراف</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الإشعارات والتحديثات في الوقت الحقيقي</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الإعلانات العامة والخاصة</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سهولة التشغيل الحد الأقصى للتنقل خطوتان</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واجهات يسيرة الاستخدام للمسؤول والموظفين</a:t>
            </a:r>
          </a:p>
          <a:p>
            <a:pPr marL="342900" indent="-342900" rtl="1">
              <a:lnSpc>
                <a:spcPct val="150000"/>
              </a:lnSpc>
              <a:buFont typeface="Arial" panose="020B0604020202020204" pitchFamily="34" charset="0"/>
              <a:buChar char="•"/>
            </a:pPr>
            <a:r>
              <a:rPr lang="ar-AE" sz="2000">
                <a:solidFill>
                  <a:schemeClr val="bg1"/>
                </a:solidFill>
                <a:cs typeface="Segoe UI Light" panose="020B0502040204020203" pitchFamily="34" charset="0"/>
                <a:sym typeface="Myriad Pro Light" pitchFamily="34" charset="0"/>
              </a:rPr>
              <a:t>حالات الموظفين وطلباتهم عبر الإنترنت</a:t>
            </a:r>
          </a:p>
        </p:txBody>
      </p:sp>
      <p:sp>
        <p:nvSpPr>
          <p:cNvPr id="8" name="TextBox 7"/>
          <p:cNvSpPr txBox="1"/>
          <p:nvPr/>
        </p:nvSpPr>
        <p:spPr>
          <a:xfrm>
            <a:off x="2858530" y="433264"/>
            <a:ext cx="9339541" cy="492443"/>
          </a:xfrm>
          <a:prstGeom prst="rect">
            <a:avLst/>
          </a:prstGeom>
          <a:noFill/>
        </p:spPr>
        <p:txBody>
          <a:bodyPr wrap="square" lIns="0" tIns="0" rIns="0" bIns="0" rtlCol="1">
            <a:spAutoFit/>
          </a:bodyPr>
          <a:lstStyle/>
          <a:p>
            <a:pPr algn="ctr" rtl="1">
              <a:tabLst>
                <a:tab pos="347663" algn="l"/>
              </a:tabLst>
            </a:pPr>
            <a:r>
              <a:rPr lang="ar-AE" sz="3200" b="1">
                <a:solidFill>
                  <a:srgbClr val="7AC143"/>
                </a:solidFill>
                <a:latin typeface="+mj-lt"/>
              </a:rPr>
              <a:t>تطبيقات الهواتف المتحركة ZKBIOTIME</a:t>
            </a:r>
            <a:endParaRPr lang="en-US" sz="3200" b="1" dirty="0">
              <a:solidFill>
                <a:srgbClr val="7AC143"/>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85" y="372843"/>
            <a:ext cx="2608015" cy="5207991"/>
          </a:xfrm>
          <a:prstGeom prst="rect">
            <a:avLst/>
          </a:prstGeom>
        </p:spPr>
      </p:pic>
    </p:spTree>
    <p:extLst>
      <p:ext uri="{BB962C8B-B14F-4D97-AF65-F5344CB8AC3E}">
        <p14:creationId xmlns:p14="http://schemas.microsoft.com/office/powerpoint/2010/main" val="69020196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2085975"/>
            <a:ext cx="10363200" cy="3124200"/>
          </a:xfrm>
          <a:prstGeom prst="rect">
            <a:avLst/>
          </a:prstGeom>
          <a:solidFill>
            <a:srgbClr val="45494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8" name="TextBox 27"/>
          <p:cNvSpPr txBox="1"/>
          <p:nvPr/>
        </p:nvSpPr>
        <p:spPr>
          <a:xfrm>
            <a:off x="3401489" y="576577"/>
            <a:ext cx="5389168" cy="584775"/>
          </a:xfrm>
          <a:prstGeom prst="rect">
            <a:avLst/>
          </a:prstGeom>
          <a:noFill/>
        </p:spPr>
        <p:txBody>
          <a:bodyPr wrap="none" rtlCol="1">
            <a:spAutoFit/>
          </a:bodyPr>
          <a:lstStyle/>
          <a:p>
            <a:pPr algn="ctr" rtl="1"/>
            <a:r>
              <a:rPr lang="ar-AE" sz="3200">
                <a:solidFill>
                  <a:srgbClr val="45494C"/>
                </a:solidFill>
                <a:latin typeface="+mj-lt"/>
              </a:rPr>
              <a:t>الإشعارات عبر الإنترنت</a:t>
            </a:r>
            <a:endParaRPr lang="en-US" sz="3200" dirty="0">
              <a:solidFill>
                <a:srgbClr val="45494C"/>
              </a:solidFill>
              <a:latin typeface="+mj-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2367" y="1685533"/>
            <a:ext cx="1975159" cy="394423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6936" y="1687981"/>
            <a:ext cx="1973933" cy="3941782"/>
          </a:xfrm>
          <a:prstGeom prst="rect">
            <a:avLst/>
          </a:prstGeom>
        </p:spPr>
      </p:pic>
      <p:sp>
        <p:nvSpPr>
          <p:cNvPr id="7" name="TextBox 6"/>
          <p:cNvSpPr txBox="1"/>
          <p:nvPr/>
        </p:nvSpPr>
        <p:spPr>
          <a:xfrm>
            <a:off x="8473464" y="2649332"/>
            <a:ext cx="2657958" cy="2031325"/>
          </a:xfrm>
          <a:prstGeom prst="rect">
            <a:avLst/>
          </a:prstGeom>
          <a:noFill/>
        </p:spPr>
        <p:txBody>
          <a:bodyPr wrap="square" rtlCol="1">
            <a:spAutoFit/>
          </a:bodyPr>
          <a:lstStyle/>
          <a:p>
            <a:pPr rtl="1"/>
            <a:r>
              <a:rPr lang="ar-AE">
                <a:solidFill>
                  <a:srgbClr val="474B4F"/>
                </a:solidFill>
                <a:cs typeface="Segoe UI Light" panose="020B0502040204020203" pitchFamily="34" charset="0"/>
              </a:rPr>
              <a:t>توفر واجهة الاستخدام يسر الدخول لطلبات الموظفين</a:t>
            </a:r>
          </a:p>
          <a:p>
            <a:pPr rtl="1"/>
            <a:endParaRPr lang="en-IN" dirty="0">
              <a:solidFill>
                <a:srgbClr val="474B4F"/>
              </a:solidFill>
              <a:cs typeface="Segoe UI Light" panose="020B0502040204020203" pitchFamily="34" charset="0"/>
            </a:endParaRPr>
          </a:p>
          <a:p>
            <a:pPr rtl="1"/>
            <a:endParaRPr lang="en-IN" dirty="0">
              <a:solidFill>
                <a:srgbClr val="474B4F"/>
              </a:solidFill>
              <a:cs typeface="Segoe UI Light" panose="020B0502040204020203" pitchFamily="34" charset="0"/>
            </a:endParaRPr>
          </a:p>
          <a:p>
            <a:pPr rtl="1"/>
            <a:r>
              <a:rPr lang="ar-AE">
                <a:solidFill>
                  <a:srgbClr val="474B4F"/>
                </a:solidFill>
                <a:cs typeface="Segoe UI Light" panose="020B0502040204020203" pitchFamily="34" charset="0"/>
              </a:rPr>
              <a:t>يعرض حالة اعتماد الموافقات على أكثر من مستوى</a:t>
            </a:r>
          </a:p>
        </p:txBody>
      </p:sp>
      <p:sp>
        <p:nvSpPr>
          <p:cNvPr id="8" name="Chevron 7"/>
          <p:cNvSpPr/>
          <p:nvPr/>
        </p:nvSpPr>
        <p:spPr>
          <a:xfrm>
            <a:off x="8143228" y="2758706"/>
            <a:ext cx="209725" cy="207281"/>
          </a:xfrm>
          <a:prstGeom prst="chevron">
            <a:avLst>
              <a:gd name="adj" fmla="val 40514"/>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9" name="Chevron 8"/>
          <p:cNvSpPr/>
          <p:nvPr/>
        </p:nvSpPr>
        <p:spPr>
          <a:xfrm>
            <a:off x="8143228" y="4124086"/>
            <a:ext cx="209725" cy="207281"/>
          </a:xfrm>
          <a:prstGeom prst="chevron">
            <a:avLst>
              <a:gd name="adj" fmla="val 40514"/>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496" y="1685534"/>
            <a:ext cx="1975158" cy="3944230"/>
          </a:xfrm>
          <a:prstGeom prst="rect">
            <a:avLst/>
          </a:prstGeom>
        </p:spPr>
      </p:pic>
    </p:spTree>
    <p:extLst>
      <p:ext uri="{BB962C8B-B14F-4D97-AF65-F5344CB8AC3E}">
        <p14:creationId xmlns:p14="http://schemas.microsoft.com/office/powerpoint/2010/main" val="195511547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xmlns="" val="1"/>
              </a:ext>
            </a:extLst>
          </p:cNvPr>
          <p:cNvSpPr/>
          <p:nvPr/>
        </p:nvSpPr>
        <p:spPr>
          <a:xfrm>
            <a:off x="1924902" y="0"/>
            <a:ext cx="5210948" cy="6857999"/>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15" name="TextBox 14"/>
          <p:cNvSpPr txBox="1"/>
          <p:nvPr/>
        </p:nvSpPr>
        <p:spPr>
          <a:xfrm>
            <a:off x="7891285" y="4006426"/>
            <a:ext cx="3551347" cy="1323439"/>
          </a:xfrm>
          <a:prstGeom prst="rect">
            <a:avLst/>
          </a:prstGeom>
          <a:noFill/>
        </p:spPr>
        <p:txBody>
          <a:bodyPr wrap="square" rtlCol="1">
            <a:spAutoFit/>
          </a:bodyPr>
          <a:lstStyle/>
          <a:p>
            <a:pPr algn="just" rtl="1"/>
            <a:r>
              <a:rPr lang="ar-AE" sz="2000">
                <a:solidFill>
                  <a:srgbClr val="474B4F"/>
                </a:solidFill>
                <a:cs typeface="Segoe UI Light" panose="020B0502040204020203" pitchFamily="34" charset="0"/>
              </a:rPr>
              <a:t>ستنتقل جميع الطلبات إلى قسم الموافقات ليعتمد المسؤول أو مسؤول الاعتماد هذه الموافقات.</a:t>
            </a:r>
            <a:endParaRPr lang="en-IN" sz="2000" dirty="0">
              <a:solidFill>
                <a:srgbClr val="474B4F"/>
              </a:solidFill>
              <a:cs typeface="Segoe UI Light" panose="020B0502040204020203" pitchFamily="34" charset="0"/>
            </a:endParaRPr>
          </a:p>
        </p:txBody>
      </p:sp>
      <p:sp>
        <p:nvSpPr>
          <p:cNvPr id="16" name="TextBox 15"/>
          <p:cNvSpPr txBox="1"/>
          <p:nvPr/>
        </p:nvSpPr>
        <p:spPr>
          <a:xfrm>
            <a:off x="7891285" y="1575710"/>
            <a:ext cx="3551347" cy="1323439"/>
          </a:xfrm>
          <a:prstGeom prst="rect">
            <a:avLst/>
          </a:prstGeom>
          <a:noFill/>
        </p:spPr>
        <p:txBody>
          <a:bodyPr wrap="square" rtlCol="1">
            <a:spAutoFit/>
          </a:bodyPr>
          <a:lstStyle/>
          <a:p>
            <a:pPr algn="just" rtl="1"/>
            <a:r>
              <a:rPr lang="ar-AE" sz="2000">
                <a:solidFill>
                  <a:srgbClr val="474B4F"/>
                </a:solidFill>
                <a:cs typeface="Segoe UI Light" panose="020B0502040204020203" pitchFamily="34" charset="0"/>
              </a:rPr>
              <a:t>في قائمة «My Request»، يمكن لللموظفين التقدم بطلب الحصول على الإجازة والتدريب والعمل الإضافي بالضغط اليدوي على أزرار أجهزتهم المتحركة. </a:t>
            </a:r>
            <a:endParaRPr lang="en-IN" sz="2000" dirty="0">
              <a:solidFill>
                <a:srgbClr val="474B4F"/>
              </a:solidFill>
              <a:cs typeface="Segoe UI Light" panose="020B0502040204020203" pitchFamily="34" charset="0"/>
            </a:endParaRPr>
          </a:p>
        </p:txBody>
      </p:sp>
      <p:grpSp>
        <p:nvGrpSpPr>
          <p:cNvPr id="2" name="Group 1"/>
          <p:cNvGrpSpPr/>
          <p:nvPr/>
        </p:nvGrpSpPr>
        <p:grpSpPr>
          <a:xfrm>
            <a:off x="9563319" y="3188724"/>
            <a:ext cx="207281" cy="570852"/>
            <a:chOff x="9563319" y="2836299"/>
            <a:chExt cx="207281" cy="570852"/>
          </a:xfrm>
        </p:grpSpPr>
        <p:sp>
          <p:nvSpPr>
            <p:cNvPr id="17" name="Chevron 16"/>
            <p:cNvSpPr/>
            <p:nvPr/>
          </p:nvSpPr>
          <p:spPr>
            <a:xfrm rot="5400000">
              <a:off x="9562097" y="3198648"/>
              <a:ext cx="209725" cy="207281"/>
            </a:xfrm>
            <a:prstGeom prst="chevron">
              <a:avLst>
                <a:gd name="adj" fmla="val 40514"/>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18" name="Chevron 17"/>
            <p:cNvSpPr/>
            <p:nvPr/>
          </p:nvSpPr>
          <p:spPr>
            <a:xfrm rot="5400000">
              <a:off x="9562097" y="3022395"/>
              <a:ext cx="209725" cy="207281"/>
            </a:xfrm>
            <a:prstGeom prst="chevron">
              <a:avLst>
                <a:gd name="adj" fmla="val 40514"/>
              </a:avLst>
            </a:prstGeom>
            <a:solidFill>
              <a:srgbClr val="7AC14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19" name="Chevron 18"/>
            <p:cNvSpPr/>
            <p:nvPr/>
          </p:nvSpPr>
          <p:spPr>
            <a:xfrm rot="5400000">
              <a:off x="9562097" y="2837521"/>
              <a:ext cx="209725" cy="207281"/>
            </a:xfrm>
            <a:prstGeom prst="chevron">
              <a:avLst>
                <a:gd name="adj" fmla="val 40514"/>
              </a:avLst>
            </a:prstGeom>
            <a:solidFill>
              <a:srgbClr val="7AC14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grpSp>
      <p:sp>
        <p:nvSpPr>
          <p:cNvPr id="21" name="TextBox 20"/>
          <p:cNvSpPr txBox="1"/>
          <p:nvPr/>
        </p:nvSpPr>
        <p:spPr>
          <a:xfrm>
            <a:off x="7431164" y="553760"/>
            <a:ext cx="4264309" cy="584775"/>
          </a:xfrm>
          <a:prstGeom prst="rect">
            <a:avLst/>
          </a:prstGeom>
          <a:noFill/>
        </p:spPr>
        <p:txBody>
          <a:bodyPr wrap="none" rtlCol="1">
            <a:spAutoFit/>
          </a:bodyPr>
          <a:lstStyle/>
          <a:p>
            <a:pPr algn="ctr" rtl="1"/>
            <a:r>
              <a:rPr lang="ar-AE" sz="3200">
                <a:solidFill>
                  <a:srgbClr val="45494C"/>
                </a:solidFill>
                <a:latin typeface="+mj-lt"/>
              </a:rPr>
              <a:t>الطلب عبر الإنترنت</a:t>
            </a:r>
            <a:endParaRPr lang="en-US" sz="3200" dirty="0">
              <a:solidFill>
                <a:srgbClr val="45494C"/>
              </a:solidFill>
              <a:latin typeface="+mj-lt"/>
            </a:endParaRPr>
          </a:p>
        </p:txBody>
      </p:sp>
      <p:pic>
        <p:nvPicPr>
          <p:cNvPr id="4" name="Picture 3"/>
          <p:cNvPicPr>
            <a:picLocks noChangeAspect="1"/>
          </p:cNvPicPr>
          <p:nvPr/>
        </p:nvPicPr>
        <p:blipFill>
          <a:blip r:embed="rId3"/>
          <a:stretch>
            <a:fillRect/>
          </a:stretch>
        </p:blipFill>
        <p:spPr>
          <a:xfrm>
            <a:off x="3012860" y="1575710"/>
            <a:ext cx="2349663" cy="2308233"/>
          </a:xfrm>
          <a:prstGeom prst="rect">
            <a:avLst/>
          </a:prstGeom>
        </p:spPr>
      </p:pic>
      <p:pic>
        <p:nvPicPr>
          <p:cNvPr id="5" name="Picture 4"/>
          <p:cNvPicPr>
            <a:picLocks noChangeAspect="1"/>
          </p:cNvPicPr>
          <p:nvPr/>
        </p:nvPicPr>
        <p:blipFill>
          <a:blip r:embed="rId4"/>
          <a:stretch>
            <a:fillRect/>
          </a:stretch>
        </p:blipFill>
        <p:spPr>
          <a:xfrm>
            <a:off x="3646369" y="2395839"/>
            <a:ext cx="2349663" cy="2308023"/>
          </a:xfrm>
          <a:prstGeom prst="rect">
            <a:avLst/>
          </a:prstGeom>
        </p:spPr>
      </p:pic>
      <p:pic>
        <p:nvPicPr>
          <p:cNvPr id="6" name="Picture 5"/>
          <p:cNvPicPr>
            <a:picLocks noChangeAspect="1"/>
          </p:cNvPicPr>
          <p:nvPr/>
        </p:nvPicPr>
        <p:blipFill>
          <a:blip r:embed="rId5"/>
          <a:stretch>
            <a:fillRect/>
          </a:stretch>
        </p:blipFill>
        <p:spPr>
          <a:xfrm>
            <a:off x="4279879" y="3223427"/>
            <a:ext cx="2349663" cy="2367508"/>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83" y="906246"/>
            <a:ext cx="2528968" cy="5050141"/>
          </a:xfrm>
          <a:prstGeom prst="rect">
            <a:avLst/>
          </a:prstGeom>
        </p:spPr>
      </p:pic>
    </p:spTree>
    <p:extLst>
      <p:ext uri="{BB962C8B-B14F-4D97-AF65-F5344CB8AC3E}">
        <p14:creationId xmlns:p14="http://schemas.microsoft.com/office/powerpoint/2010/main" val="126676745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865" y="1247129"/>
            <a:ext cx="2248801" cy="4490672"/>
          </a:xfrm>
          <a:prstGeom prst="rect">
            <a:avLst/>
          </a:prstGeom>
          <a:effectLst>
            <a:reflection blurRad="6350" stA="16000" endPos="10000" dist="50800" dir="5400000" sy="-100000" algn="bl" rotWithShape="0"/>
          </a:effectLst>
        </p:spPr>
      </p:pic>
      <p:sp>
        <p:nvSpPr>
          <p:cNvPr id="28" name="TextBox 27"/>
          <p:cNvSpPr txBox="1"/>
          <p:nvPr/>
        </p:nvSpPr>
        <p:spPr>
          <a:xfrm>
            <a:off x="4074305" y="576577"/>
            <a:ext cx="4043543" cy="584775"/>
          </a:xfrm>
          <a:prstGeom prst="rect">
            <a:avLst/>
          </a:prstGeom>
          <a:noFill/>
        </p:spPr>
        <p:txBody>
          <a:bodyPr wrap="none" rtlCol="1">
            <a:spAutoFit/>
          </a:bodyPr>
          <a:lstStyle/>
          <a:p>
            <a:pPr algn="ctr" rtl="1"/>
            <a:r>
              <a:rPr lang="ar-AE" sz="3200">
                <a:solidFill>
                  <a:srgbClr val="45494C"/>
                </a:solidFill>
                <a:latin typeface="+mj-lt"/>
              </a:rPr>
              <a:t>خط سير الاعتماد</a:t>
            </a:r>
            <a:endParaRPr lang="en-US" sz="3200" dirty="0">
              <a:solidFill>
                <a:srgbClr val="45494C"/>
              </a:solidFill>
              <a:latin typeface="+mj-lt"/>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0742" y="2219472"/>
            <a:ext cx="1540265" cy="3075782"/>
          </a:xfrm>
          <a:prstGeom prst="rect">
            <a:avLst/>
          </a:prstGeom>
        </p:spPr>
      </p:pic>
      <p:sp>
        <p:nvSpPr>
          <p:cNvPr id="12" name="Arc 11"/>
          <p:cNvSpPr/>
          <p:nvPr/>
        </p:nvSpPr>
        <p:spPr>
          <a:xfrm>
            <a:off x="6529730" y="1651980"/>
            <a:ext cx="1009423" cy="1009423"/>
          </a:xfrm>
          <a:prstGeom prst="arc">
            <a:avLst>
              <a:gd name="adj1" fmla="val 16200000"/>
              <a:gd name="adj2" fmla="val 342001"/>
            </a:avLst>
          </a:prstGeom>
          <a:ln w="38100">
            <a:solidFill>
              <a:srgbClr val="7AC1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rtl="1"/>
            <a:endParaRPr lang="en-US">
              <a:solidFill>
                <a:srgbClr val="7AC143"/>
              </a:solidFill>
            </a:endParaRPr>
          </a:p>
        </p:txBody>
      </p:sp>
      <p:sp>
        <p:nvSpPr>
          <p:cNvPr id="13" name="Arc 12"/>
          <p:cNvSpPr/>
          <p:nvPr/>
        </p:nvSpPr>
        <p:spPr>
          <a:xfrm rot="18900000">
            <a:off x="8892118" y="2173355"/>
            <a:ext cx="747323" cy="747323"/>
          </a:xfrm>
          <a:prstGeom prst="arc">
            <a:avLst>
              <a:gd name="adj1" fmla="val 16200000"/>
              <a:gd name="adj2" fmla="val 342001"/>
            </a:avLst>
          </a:prstGeom>
          <a:ln w="38100">
            <a:solidFill>
              <a:srgbClr val="7AC1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rtl="1"/>
            <a:endParaRPr lang="en-US">
              <a:solidFill>
                <a:srgbClr val="7AC143"/>
              </a:solidFill>
            </a:endParaRP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784" y="2219472"/>
            <a:ext cx="1540265" cy="3075782"/>
          </a:xfrm>
          <a:prstGeom prst="rect">
            <a:avLst/>
          </a:prstGeom>
        </p:spPr>
      </p:pic>
      <p:sp>
        <p:nvSpPr>
          <p:cNvPr id="15" name="TextBox 14"/>
          <p:cNvSpPr txBox="1"/>
          <p:nvPr/>
        </p:nvSpPr>
        <p:spPr>
          <a:xfrm>
            <a:off x="1381731" y="2110253"/>
            <a:ext cx="2875127" cy="2554545"/>
          </a:xfrm>
          <a:prstGeom prst="rect">
            <a:avLst/>
          </a:prstGeom>
          <a:noFill/>
        </p:spPr>
        <p:txBody>
          <a:bodyPr wrap="square" rtlCol="1">
            <a:spAutoFit/>
          </a:bodyPr>
          <a:lstStyle/>
          <a:p>
            <a:pPr rtl="1"/>
            <a:r>
              <a:rPr lang="ar-AE" sz="2000">
                <a:solidFill>
                  <a:srgbClr val="474B4F"/>
                </a:solidFill>
                <a:cs typeface="Segoe UI Light" panose="020B0502040204020203" pitchFamily="34" charset="0"/>
              </a:rPr>
              <a:t>اعتمادات متعددة المستويات لكل من المسؤول والمسؤولين عن الاعتماد</a:t>
            </a:r>
          </a:p>
          <a:p>
            <a:pPr rtl="1"/>
            <a:endParaRPr lang="en-IN" sz="2000" dirty="0">
              <a:solidFill>
                <a:srgbClr val="474B4F"/>
              </a:solidFill>
              <a:cs typeface="Segoe UI Light" panose="020B0502040204020203" pitchFamily="34" charset="0"/>
            </a:endParaRPr>
          </a:p>
          <a:p>
            <a:pPr marL="342900" indent="-342900" rtl="1">
              <a:buFont typeface="Arial" panose="020B0604020202020204" pitchFamily="34" charset="0"/>
              <a:buChar char="•"/>
            </a:pPr>
            <a:r>
              <a:rPr lang="ar-AE" sz="2000">
                <a:solidFill>
                  <a:srgbClr val="474B4F"/>
                </a:solidFill>
                <a:cs typeface="Segoe UI Light" panose="020B0502040204020203" pitchFamily="34" charset="0"/>
              </a:rPr>
              <a:t>الإجازات </a:t>
            </a:r>
          </a:p>
          <a:p>
            <a:pPr marL="342900" indent="-342900" rtl="1">
              <a:buFont typeface="Arial" panose="020B0604020202020204" pitchFamily="34" charset="0"/>
              <a:buChar char="•"/>
            </a:pPr>
            <a:r>
              <a:rPr lang="ar-AE" sz="2000">
                <a:solidFill>
                  <a:srgbClr val="474B4F"/>
                </a:solidFill>
                <a:cs typeface="Segoe UI Light" panose="020B0502040204020203" pitchFamily="34" charset="0"/>
              </a:rPr>
              <a:t>ساعات العمل الإضافية</a:t>
            </a:r>
          </a:p>
          <a:p>
            <a:pPr marL="342900" indent="-342900" rtl="1">
              <a:buFont typeface="Arial" panose="020B0604020202020204" pitchFamily="34" charset="0"/>
              <a:buChar char="•"/>
            </a:pPr>
            <a:r>
              <a:rPr lang="ar-AE" sz="2000">
                <a:solidFill>
                  <a:srgbClr val="474B4F"/>
                </a:solidFill>
                <a:cs typeface="Segoe UI Light" panose="020B0502040204020203" pitchFamily="34" charset="0"/>
              </a:rPr>
              <a:t>الضغط اليدوي على أزرار الأجهزة المتحركة</a:t>
            </a:r>
          </a:p>
          <a:p>
            <a:pPr marL="342900" indent="-342900" rtl="1">
              <a:buFont typeface="Arial" panose="020B0604020202020204" pitchFamily="34" charset="0"/>
              <a:buChar char="•"/>
            </a:pPr>
            <a:r>
              <a:rPr lang="ar-AE" sz="2000">
                <a:solidFill>
                  <a:srgbClr val="474B4F"/>
                </a:solidFill>
                <a:cs typeface="Segoe UI Light" panose="020B0502040204020203" pitchFamily="34" charset="0"/>
              </a:rPr>
              <a:t>التدريب</a:t>
            </a:r>
            <a:endParaRPr lang="en-IN" sz="2000" dirty="0">
              <a:solidFill>
                <a:srgbClr val="474B4F"/>
              </a:solidFill>
              <a:cs typeface="Segoe UI Light" panose="020B0502040204020203" pitchFamily="34" charset="0"/>
            </a:endParaRPr>
          </a:p>
          <a:p>
            <a:pPr marL="342900" indent="-342900" rtl="1">
              <a:buFont typeface="Arial" panose="020B0604020202020204" pitchFamily="34" charset="0"/>
              <a:buChar char="•"/>
            </a:pPr>
            <a:r>
              <a:rPr lang="ar-AE" sz="2000">
                <a:solidFill>
                  <a:srgbClr val="474B4F"/>
                </a:solidFill>
                <a:cs typeface="Segoe UI Light" panose="020B0502040204020203" pitchFamily="34" charset="0"/>
              </a:rPr>
              <a:t>الجدول الزمني</a:t>
            </a:r>
            <a:endParaRPr lang="en-US" sz="2000" dirty="0">
              <a:solidFill>
                <a:srgbClr val="474B4F"/>
              </a:solidFill>
              <a:cs typeface="Segoe UI Light" panose="020B0502040204020203" pitchFamily="34" charset="0"/>
            </a:endParaRPr>
          </a:p>
        </p:txBody>
      </p:sp>
      <p:sp>
        <p:nvSpPr>
          <p:cNvPr id="16" name="Chevron 15"/>
          <p:cNvSpPr/>
          <p:nvPr/>
        </p:nvSpPr>
        <p:spPr>
          <a:xfrm>
            <a:off x="891529" y="2233398"/>
            <a:ext cx="433052" cy="428005"/>
          </a:xfrm>
          <a:prstGeom prst="chevron">
            <a:avLst>
              <a:gd name="adj" fmla="val 40514"/>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Tree>
    <p:extLst>
      <p:ext uri="{BB962C8B-B14F-4D97-AF65-F5344CB8AC3E}">
        <p14:creationId xmlns:p14="http://schemas.microsoft.com/office/powerpoint/2010/main" val="288048891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68042" y="3306712"/>
            <a:ext cx="2529469" cy="2625524"/>
          </a:xfrm>
          <a:prstGeom prst="rect">
            <a:avLst/>
          </a:prstGeom>
          <a:ln>
            <a:solidFill>
              <a:srgbClr val="7AC144"/>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0147" y="1399219"/>
            <a:ext cx="2270007" cy="4533017"/>
          </a:xfrm>
          <a:prstGeom prst="rect">
            <a:avLst/>
          </a:prstGeom>
        </p:spPr>
      </p:pic>
      <p:sp>
        <p:nvSpPr>
          <p:cNvPr id="28" name="TextBox 27"/>
          <p:cNvSpPr txBox="1"/>
          <p:nvPr/>
        </p:nvSpPr>
        <p:spPr>
          <a:xfrm>
            <a:off x="3154410" y="576577"/>
            <a:ext cx="5883342" cy="584775"/>
          </a:xfrm>
          <a:prstGeom prst="rect">
            <a:avLst/>
          </a:prstGeom>
          <a:noFill/>
        </p:spPr>
        <p:txBody>
          <a:bodyPr wrap="none" rtlCol="1">
            <a:spAutoFit/>
          </a:bodyPr>
          <a:lstStyle/>
          <a:p>
            <a:pPr algn="ctr" rtl="1"/>
            <a:r>
              <a:rPr lang="ar-AE" sz="3200">
                <a:solidFill>
                  <a:srgbClr val="45494C"/>
                </a:solidFill>
                <a:latin typeface="+mj-lt"/>
              </a:rPr>
              <a:t>تخصيص الجدول</a:t>
            </a:r>
            <a:endParaRPr lang="en-US" sz="3200" dirty="0">
              <a:solidFill>
                <a:srgbClr val="45494C"/>
              </a:solidFill>
              <a:latin typeface="+mj-lt"/>
            </a:endParaRPr>
          </a:p>
        </p:txBody>
      </p:sp>
      <p:cxnSp>
        <p:nvCxnSpPr>
          <p:cNvPr id="19" name="Straight Connector 18"/>
          <p:cNvCxnSpPr/>
          <p:nvPr/>
        </p:nvCxnSpPr>
        <p:spPr>
          <a:xfrm>
            <a:off x="4633622" y="5342007"/>
            <a:ext cx="1343606" cy="0"/>
          </a:xfrm>
          <a:prstGeom prst="line">
            <a:avLst/>
          </a:prstGeom>
          <a:ln w="19050">
            <a:solidFill>
              <a:schemeClr val="tx1"/>
            </a:solidFill>
            <a:prstDash val="sysDot"/>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688327" y="4141678"/>
            <a:ext cx="3096915" cy="1200329"/>
          </a:xfrm>
          <a:prstGeom prst="rect">
            <a:avLst/>
          </a:prstGeom>
          <a:noFill/>
        </p:spPr>
        <p:txBody>
          <a:bodyPr wrap="square" rtlCol="1">
            <a:spAutoFit/>
          </a:bodyPr>
          <a:lstStyle/>
          <a:p>
            <a:pPr algn="just" rtl="1"/>
            <a:r>
              <a:rPr lang="ar-AE">
                <a:solidFill>
                  <a:srgbClr val="474B4F"/>
                </a:solidFill>
                <a:cs typeface="Segoe UI Light" panose="020B0502040204020203" pitchFamily="34" charset="0"/>
              </a:rPr>
              <a:t>يمكن للموظف تغيير الجدول الزمني المخصص بشرط الحصول على اعتماده من المسؤول / الموافق.</a:t>
            </a:r>
          </a:p>
        </p:txBody>
      </p:sp>
      <p:cxnSp>
        <p:nvCxnSpPr>
          <p:cNvPr id="21" name="Straight Connector 20"/>
          <p:cNvCxnSpPr/>
          <p:nvPr/>
        </p:nvCxnSpPr>
        <p:spPr>
          <a:xfrm flipH="1">
            <a:off x="2633135" y="3038867"/>
            <a:ext cx="951754" cy="0"/>
          </a:xfrm>
          <a:prstGeom prst="line">
            <a:avLst/>
          </a:prstGeom>
          <a:ln w="19050">
            <a:solidFill>
              <a:schemeClr val="tx1"/>
            </a:solidFill>
            <a:prstDash val="sysDot"/>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9311" y="2337546"/>
            <a:ext cx="2130179" cy="1477328"/>
          </a:xfrm>
          <a:prstGeom prst="rect">
            <a:avLst/>
          </a:prstGeom>
          <a:noFill/>
        </p:spPr>
        <p:txBody>
          <a:bodyPr wrap="square" rtlCol="1">
            <a:spAutoFit/>
          </a:bodyPr>
          <a:lstStyle/>
          <a:p>
            <a:pPr algn="just" rtl="1"/>
            <a:r>
              <a:rPr lang="ar-AE">
                <a:solidFill>
                  <a:srgbClr val="474B4F"/>
                </a:solidFill>
                <a:cs typeface="Segoe UI Light" panose="020B0502040204020203" pitchFamily="34" charset="0"/>
              </a:rPr>
              <a:t>يعرض تطبيق ZKBioTime APP الجدول الزمني للموظف عبر الخادم الإلكتروني الرئيس لبرنامج BioTime</a:t>
            </a:r>
            <a:endParaRPr lang="en-IN" dirty="0">
              <a:solidFill>
                <a:srgbClr val="474B4F"/>
              </a:solidFill>
              <a:cs typeface="Segoe UI Light" panose="020B0502040204020203" pitchFamily="34" charset="0"/>
            </a:endParaRPr>
          </a:p>
        </p:txBody>
      </p:sp>
    </p:spTree>
    <p:extLst>
      <p:ext uri="{BB962C8B-B14F-4D97-AF65-F5344CB8AC3E}">
        <p14:creationId xmlns:p14="http://schemas.microsoft.com/office/powerpoint/2010/main" val="193969845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926725" y="3772680"/>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0"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7666" r="12377"/>
          <a:stretch>
            <a:fillRect/>
          </a:stretch>
        </p:blipFill>
        <p:spPr bwMode="auto">
          <a:xfrm>
            <a:off x="2092331" y="3895790"/>
            <a:ext cx="2145580" cy="1609983"/>
          </a:xfrm>
          <a:prstGeom prst="rect">
            <a:avLst/>
          </a:prstGeom>
          <a:noFill/>
          <a:ln w="9525">
            <a:noFill/>
            <a:miter lim="800000"/>
            <a:headEnd/>
            <a:tailEnd/>
          </a:ln>
          <a:effectLst/>
        </p:spPr>
      </p:pic>
      <p:grpSp>
        <p:nvGrpSpPr>
          <p:cNvPr id="11" name="Group 10"/>
          <p:cNvGrpSpPr/>
          <p:nvPr/>
        </p:nvGrpSpPr>
        <p:grpSpPr>
          <a:xfrm>
            <a:off x="453436" y="994728"/>
            <a:ext cx="2482979" cy="2101716"/>
            <a:chOff x="446453" y="1357596"/>
            <a:chExt cx="2482979" cy="2101716"/>
          </a:xfrm>
        </p:grpSpPr>
        <p:sp>
          <p:nvSpPr>
            <p:cNvPr id="12" name="Rectangle 11"/>
            <p:cNvSpPr/>
            <p:nvPr/>
          </p:nvSpPr>
          <p:spPr>
            <a:xfrm>
              <a:off x="446453" y="1597879"/>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13" name="Picture 12"/>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618246" y="1726218"/>
              <a:ext cx="2139393" cy="1604755"/>
            </a:xfrm>
            <a:prstGeom prst="rect">
              <a:avLst/>
            </a:prstGeom>
          </p:spPr>
        </p:pic>
        <p:grpSp>
          <p:nvGrpSpPr>
            <p:cNvPr id="14" name="Group 13"/>
            <p:cNvGrpSpPr/>
            <p:nvPr/>
          </p:nvGrpSpPr>
          <p:grpSpPr>
            <a:xfrm>
              <a:off x="774343" y="1357596"/>
              <a:ext cx="1827198" cy="480565"/>
              <a:chOff x="1091956" y="1254959"/>
              <a:chExt cx="1827198" cy="480565"/>
            </a:xfrm>
          </p:grpSpPr>
          <p:sp>
            <p:nvSpPr>
              <p:cNvPr id="15" name="Rounded Rectangle 14"/>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16" name="TextBox 15"/>
              <p:cNvSpPr txBox="1"/>
              <p:nvPr/>
            </p:nvSpPr>
            <p:spPr>
              <a:xfrm>
                <a:off x="1091956" y="1341353"/>
                <a:ext cx="1827198" cy="307777"/>
              </a:xfrm>
              <a:prstGeom prst="rect">
                <a:avLst/>
              </a:prstGeom>
              <a:noFill/>
            </p:spPr>
            <p:txBody>
              <a:bodyPr wrap="square" rtlCol="1">
                <a:spAutoFit/>
              </a:bodyPr>
              <a:lstStyle/>
              <a:p>
                <a:pPr algn="ctr" rtl="1"/>
                <a:r>
                  <a:rPr lang="ar-AE" sz="1400">
                    <a:solidFill>
                      <a:srgbClr val="7AC143"/>
                    </a:solidFill>
                    <a:cs typeface="Segoe UI Light" panose="020B0502040204020203" pitchFamily="34" charset="0"/>
                  </a:rPr>
                  <a:t>الحكومة</a:t>
                </a:r>
                <a:endParaRPr lang="en-IN" sz="1400" dirty="0">
                  <a:solidFill>
                    <a:srgbClr val="7AC143"/>
                  </a:solidFill>
                  <a:cs typeface="Segoe UI Light" panose="020B0502040204020203" pitchFamily="34" charset="0"/>
                </a:endParaRPr>
              </a:p>
            </p:txBody>
          </p:sp>
        </p:grpSp>
      </p:grpSp>
      <p:grpSp>
        <p:nvGrpSpPr>
          <p:cNvPr id="23" name="Group 22"/>
          <p:cNvGrpSpPr/>
          <p:nvPr/>
        </p:nvGrpSpPr>
        <p:grpSpPr>
          <a:xfrm>
            <a:off x="3388205" y="994728"/>
            <a:ext cx="2482979" cy="2101716"/>
            <a:chOff x="3473053" y="1357597"/>
            <a:chExt cx="2482979" cy="2101716"/>
          </a:xfrm>
        </p:grpSpPr>
        <p:sp>
          <p:nvSpPr>
            <p:cNvPr id="24" name="Rectangle 23"/>
            <p:cNvSpPr/>
            <p:nvPr/>
          </p:nvSpPr>
          <p:spPr>
            <a:xfrm>
              <a:off x="3473053" y="1597880"/>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25" name="Picture 2"/>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l="15933" r="24615"/>
            <a:stretch>
              <a:fillRect/>
            </a:stretch>
          </p:blipFill>
          <p:spPr bwMode="auto">
            <a:xfrm>
              <a:off x="3644845" y="1726218"/>
              <a:ext cx="2139393" cy="1604755"/>
            </a:xfrm>
            <a:prstGeom prst="rect">
              <a:avLst/>
            </a:prstGeom>
            <a:noFill/>
            <a:ln w="9525">
              <a:noFill/>
              <a:miter lim="800000"/>
              <a:headEnd/>
              <a:tailEnd/>
            </a:ln>
            <a:effectLst/>
          </p:spPr>
        </p:pic>
        <p:grpSp>
          <p:nvGrpSpPr>
            <p:cNvPr id="26" name="Group 25"/>
            <p:cNvGrpSpPr/>
            <p:nvPr/>
          </p:nvGrpSpPr>
          <p:grpSpPr>
            <a:xfrm>
              <a:off x="3800943" y="1357597"/>
              <a:ext cx="1827198" cy="480565"/>
              <a:chOff x="1091956" y="1254959"/>
              <a:chExt cx="1827198" cy="480565"/>
            </a:xfrm>
          </p:grpSpPr>
          <p:sp>
            <p:nvSpPr>
              <p:cNvPr id="27" name="Rounded Rectangle 26"/>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9" name="TextBox 28"/>
              <p:cNvSpPr txBox="1"/>
              <p:nvPr/>
            </p:nvSpPr>
            <p:spPr>
              <a:xfrm>
                <a:off x="1091956" y="1367211"/>
                <a:ext cx="1827198" cy="276999"/>
              </a:xfrm>
              <a:prstGeom prst="rect">
                <a:avLst/>
              </a:prstGeom>
              <a:noFill/>
            </p:spPr>
            <p:txBody>
              <a:bodyPr wrap="square" rtlCol="1">
                <a:spAutoFit/>
              </a:bodyPr>
              <a:lstStyle/>
              <a:p>
                <a:pPr algn="ctr" rtl="1"/>
                <a:r>
                  <a:rPr lang="ar-AE" sz="1200">
                    <a:solidFill>
                      <a:srgbClr val="7AC143"/>
                    </a:solidFill>
                    <a:cs typeface="Segoe UI Light" panose="020B0502040204020203" pitchFamily="34" charset="0"/>
                  </a:rPr>
                  <a:t>المدارس والجامعات</a:t>
                </a:r>
                <a:endParaRPr lang="en-IN" sz="1200" dirty="0">
                  <a:solidFill>
                    <a:srgbClr val="7AC143"/>
                  </a:solidFill>
                  <a:cs typeface="Segoe UI Light" panose="020B0502040204020203" pitchFamily="34" charset="0"/>
                </a:endParaRPr>
              </a:p>
            </p:txBody>
          </p:sp>
        </p:grpSp>
      </p:grpSp>
      <p:sp>
        <p:nvSpPr>
          <p:cNvPr id="30" name="Rectangle 29"/>
          <p:cNvSpPr/>
          <p:nvPr/>
        </p:nvSpPr>
        <p:spPr>
          <a:xfrm>
            <a:off x="6322974" y="1235011"/>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1" name="Rectangle 30"/>
          <p:cNvSpPr/>
          <p:nvPr/>
        </p:nvSpPr>
        <p:spPr>
          <a:xfrm>
            <a:off x="9257742" y="1235011"/>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grpSp>
        <p:nvGrpSpPr>
          <p:cNvPr id="32" name="Group 31"/>
          <p:cNvGrpSpPr/>
          <p:nvPr/>
        </p:nvGrpSpPr>
        <p:grpSpPr>
          <a:xfrm>
            <a:off x="2254615" y="3532397"/>
            <a:ext cx="1827198" cy="480565"/>
            <a:chOff x="1091956" y="1254959"/>
            <a:chExt cx="1827198" cy="480565"/>
          </a:xfrm>
        </p:grpSpPr>
        <p:sp>
          <p:nvSpPr>
            <p:cNvPr id="33" name="Rounded Rectangle 32"/>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4" name="TextBox 33"/>
            <p:cNvSpPr txBox="1"/>
            <p:nvPr/>
          </p:nvSpPr>
          <p:spPr>
            <a:xfrm>
              <a:off x="1091956" y="1341353"/>
              <a:ext cx="1827198" cy="307777"/>
            </a:xfrm>
            <a:prstGeom prst="rect">
              <a:avLst/>
            </a:prstGeom>
            <a:noFill/>
          </p:spPr>
          <p:txBody>
            <a:bodyPr wrap="square" rtlCol="1">
              <a:spAutoFit/>
            </a:bodyPr>
            <a:lstStyle/>
            <a:p>
              <a:pPr algn="ctr" rtl="1"/>
              <a:r>
                <a:rPr lang="ar-AE" sz="1400">
                  <a:solidFill>
                    <a:srgbClr val="7AC143"/>
                  </a:solidFill>
                  <a:cs typeface="Segoe UI Light" panose="020B0502040204020203" pitchFamily="34" charset="0"/>
                </a:rPr>
                <a:t>العيادات والمستشفيات</a:t>
              </a:r>
              <a:endParaRPr lang="en-IN" sz="1400" dirty="0">
                <a:solidFill>
                  <a:srgbClr val="7AC143"/>
                </a:solidFill>
                <a:cs typeface="Segoe UI Light" panose="020B0502040204020203" pitchFamily="34" charset="0"/>
              </a:endParaRPr>
            </a:p>
          </p:txBody>
        </p:sp>
      </p:grpSp>
      <p:sp>
        <p:nvSpPr>
          <p:cNvPr id="35" name="Rectangle 34"/>
          <p:cNvSpPr/>
          <p:nvPr/>
        </p:nvSpPr>
        <p:spPr>
          <a:xfrm>
            <a:off x="4861494" y="3772680"/>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6" name="Rectangle 35"/>
          <p:cNvSpPr/>
          <p:nvPr/>
        </p:nvSpPr>
        <p:spPr>
          <a:xfrm>
            <a:off x="7796263" y="3772680"/>
            <a:ext cx="2482979" cy="1861433"/>
          </a:xfrm>
          <a:prstGeom prst="rect">
            <a:avLst/>
          </a:prstGeom>
          <a:solidFill>
            <a:srgbClr val="30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37" name="Picture 3"/>
          <p:cNvPicPr>
            <a:picLocks noChangeAspect="1" noChangeArrowheads="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l="15288" r="7731"/>
          <a:stretch>
            <a:fillRect/>
          </a:stretch>
        </p:blipFill>
        <p:spPr bwMode="auto">
          <a:xfrm>
            <a:off x="6494766" y="1360734"/>
            <a:ext cx="2139393" cy="1609983"/>
          </a:xfrm>
          <a:prstGeom prst="rect">
            <a:avLst/>
          </a:prstGeom>
          <a:noFill/>
          <a:ln w="9525">
            <a:noFill/>
            <a:miter lim="800000"/>
            <a:headEnd/>
            <a:tailEnd/>
          </a:ln>
          <a:effectLst/>
        </p:spPr>
      </p:pic>
      <p:grpSp>
        <p:nvGrpSpPr>
          <p:cNvPr id="38" name="Group 37"/>
          <p:cNvGrpSpPr/>
          <p:nvPr/>
        </p:nvGrpSpPr>
        <p:grpSpPr>
          <a:xfrm>
            <a:off x="6650864" y="994728"/>
            <a:ext cx="1827198" cy="480565"/>
            <a:chOff x="1091956" y="1254959"/>
            <a:chExt cx="1827198" cy="480565"/>
          </a:xfrm>
        </p:grpSpPr>
        <p:sp>
          <p:nvSpPr>
            <p:cNvPr id="39" name="Rounded Rectangle 38"/>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0" name="TextBox 39"/>
            <p:cNvSpPr txBox="1"/>
            <p:nvPr/>
          </p:nvSpPr>
          <p:spPr>
            <a:xfrm>
              <a:off x="1091956" y="1341353"/>
              <a:ext cx="1827198" cy="307777"/>
            </a:xfrm>
            <a:prstGeom prst="rect">
              <a:avLst/>
            </a:prstGeom>
            <a:noFill/>
          </p:spPr>
          <p:txBody>
            <a:bodyPr wrap="square" rtlCol="1">
              <a:spAutoFit/>
            </a:bodyPr>
            <a:lstStyle/>
            <a:p>
              <a:pPr algn="ctr" rtl="1"/>
              <a:r>
                <a:rPr lang="ar-AE" sz="1400">
                  <a:solidFill>
                    <a:srgbClr val="7AC143"/>
                  </a:solidFill>
                  <a:cs typeface="Segoe UI Light" panose="020B0502040204020203" pitchFamily="34" charset="0"/>
                </a:rPr>
                <a:t>مواقع التشييد والبناء</a:t>
              </a:r>
              <a:endParaRPr lang="en-IN" sz="1400" dirty="0">
                <a:solidFill>
                  <a:srgbClr val="7AC143"/>
                </a:solidFill>
                <a:cs typeface="Segoe UI Light" panose="020B0502040204020203" pitchFamily="34" charset="0"/>
              </a:endParaRPr>
            </a:p>
          </p:txBody>
        </p:sp>
      </p:grpSp>
      <p:pic>
        <p:nvPicPr>
          <p:cNvPr id="41" name="Picture 4"/>
          <p:cNvPicPr>
            <a:picLocks noChangeAspect="1" noChangeArrowheads="1"/>
          </p:cNvPicPr>
          <p:nvPr/>
        </p:nvPicPr>
        <p:blipFill>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429534" y="1358121"/>
            <a:ext cx="2139393" cy="1604451"/>
          </a:xfrm>
          <a:prstGeom prst="rect">
            <a:avLst/>
          </a:prstGeom>
          <a:noFill/>
          <a:ln w="9525">
            <a:noFill/>
            <a:miter lim="800000"/>
            <a:headEnd/>
            <a:tailEnd/>
          </a:ln>
          <a:effectLst/>
        </p:spPr>
      </p:pic>
      <p:grpSp>
        <p:nvGrpSpPr>
          <p:cNvPr id="42" name="Group 41"/>
          <p:cNvGrpSpPr/>
          <p:nvPr/>
        </p:nvGrpSpPr>
        <p:grpSpPr>
          <a:xfrm>
            <a:off x="9585632" y="994728"/>
            <a:ext cx="1827198" cy="480565"/>
            <a:chOff x="1091956" y="1254959"/>
            <a:chExt cx="1827198" cy="480565"/>
          </a:xfrm>
        </p:grpSpPr>
        <p:sp>
          <p:nvSpPr>
            <p:cNvPr id="43" name="Rounded Rectangle 42"/>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4" name="TextBox 43"/>
            <p:cNvSpPr txBox="1"/>
            <p:nvPr/>
          </p:nvSpPr>
          <p:spPr>
            <a:xfrm>
              <a:off x="1091956" y="1341353"/>
              <a:ext cx="1827198" cy="307777"/>
            </a:xfrm>
            <a:prstGeom prst="rect">
              <a:avLst/>
            </a:prstGeom>
            <a:noFill/>
          </p:spPr>
          <p:txBody>
            <a:bodyPr wrap="square" rtlCol="1">
              <a:spAutoFit/>
            </a:bodyPr>
            <a:lstStyle/>
            <a:p>
              <a:pPr algn="ctr" rtl="1"/>
              <a:r>
                <a:rPr lang="ar-AE" sz="1400">
                  <a:solidFill>
                    <a:srgbClr val="7AC143"/>
                  </a:solidFill>
                  <a:cs typeface="Segoe UI Light" panose="020B0502040204020203" pitchFamily="34" charset="0"/>
                </a:rPr>
                <a:t>سلسلة المتاجر</a:t>
              </a:r>
              <a:endParaRPr lang="en-IN" sz="1400" dirty="0">
                <a:solidFill>
                  <a:srgbClr val="7AC143"/>
                </a:solidFill>
                <a:cs typeface="Segoe UI Light" panose="020B0502040204020203" pitchFamily="34" charset="0"/>
              </a:endParaRPr>
            </a:p>
          </p:txBody>
        </p:sp>
      </p:grpSp>
      <p:pic>
        <p:nvPicPr>
          <p:cNvPr id="45" name="Picture 3"/>
          <p:cNvPicPr>
            <a:picLocks noChangeAspect="1" noChangeArrowheads="1"/>
          </p:cNvPicPr>
          <p:nvPr/>
        </p:nvPicPr>
        <p:blipFill>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027589" y="3895789"/>
            <a:ext cx="2139393" cy="1609984"/>
          </a:xfrm>
          <a:prstGeom prst="rect">
            <a:avLst/>
          </a:prstGeom>
          <a:noFill/>
          <a:ln w="9525">
            <a:noFill/>
            <a:miter lim="800000"/>
            <a:headEnd/>
            <a:tailEnd/>
          </a:ln>
          <a:effectLst/>
        </p:spPr>
      </p:pic>
      <p:grpSp>
        <p:nvGrpSpPr>
          <p:cNvPr id="46" name="Group 45"/>
          <p:cNvGrpSpPr/>
          <p:nvPr/>
        </p:nvGrpSpPr>
        <p:grpSpPr>
          <a:xfrm>
            <a:off x="5189384" y="3532397"/>
            <a:ext cx="1827198" cy="480565"/>
            <a:chOff x="1091956" y="1254959"/>
            <a:chExt cx="1827198" cy="480565"/>
          </a:xfrm>
        </p:grpSpPr>
        <p:sp>
          <p:nvSpPr>
            <p:cNvPr id="47" name="Rounded Rectangle 46"/>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8" name="TextBox 47"/>
            <p:cNvSpPr txBox="1"/>
            <p:nvPr/>
          </p:nvSpPr>
          <p:spPr>
            <a:xfrm>
              <a:off x="1091956" y="1341353"/>
              <a:ext cx="1827198" cy="307777"/>
            </a:xfrm>
            <a:prstGeom prst="rect">
              <a:avLst/>
            </a:prstGeom>
            <a:noFill/>
          </p:spPr>
          <p:txBody>
            <a:bodyPr wrap="square" rtlCol="1">
              <a:spAutoFit/>
            </a:bodyPr>
            <a:lstStyle/>
            <a:p>
              <a:pPr algn="ctr" rtl="1"/>
              <a:r>
                <a:rPr lang="ar-AE" sz="1400">
                  <a:solidFill>
                    <a:srgbClr val="7AC143"/>
                  </a:solidFill>
                  <a:cs typeface="Segoe UI Light" panose="020B0502040204020203" pitchFamily="34" charset="0"/>
                </a:rPr>
                <a:t>المكاتب التجارية</a:t>
              </a:r>
              <a:endParaRPr lang="en-IN" sz="1400" dirty="0">
                <a:solidFill>
                  <a:srgbClr val="7AC143"/>
                </a:solidFill>
                <a:cs typeface="Segoe UI Light" panose="020B0502040204020203" pitchFamily="34" charset="0"/>
              </a:endParaRPr>
            </a:p>
          </p:txBody>
        </p:sp>
      </p:grpSp>
      <p:pic>
        <p:nvPicPr>
          <p:cNvPr id="49" name="Picture 4"/>
          <p:cNvPicPr>
            <a:picLocks noChangeAspect="1" noChangeArrowheads="1"/>
          </p:cNvPicPr>
          <p:nvPr/>
        </p:nvPicPr>
        <p:blipFill>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l="7820"/>
          <a:stretch>
            <a:fillRect/>
          </a:stretch>
        </p:blipFill>
        <p:spPr bwMode="auto">
          <a:xfrm>
            <a:off x="7968055" y="3897229"/>
            <a:ext cx="2139393" cy="1608544"/>
          </a:xfrm>
          <a:prstGeom prst="rect">
            <a:avLst/>
          </a:prstGeom>
          <a:noFill/>
          <a:ln w="9525">
            <a:noFill/>
            <a:miter lim="800000"/>
            <a:headEnd/>
            <a:tailEnd/>
          </a:ln>
          <a:effectLst/>
        </p:spPr>
      </p:pic>
      <p:grpSp>
        <p:nvGrpSpPr>
          <p:cNvPr id="50" name="Group 49"/>
          <p:cNvGrpSpPr/>
          <p:nvPr/>
        </p:nvGrpSpPr>
        <p:grpSpPr>
          <a:xfrm>
            <a:off x="8124153" y="3532397"/>
            <a:ext cx="1827198" cy="480565"/>
            <a:chOff x="1091956" y="1254959"/>
            <a:chExt cx="1827198" cy="480565"/>
          </a:xfrm>
        </p:grpSpPr>
        <p:sp>
          <p:nvSpPr>
            <p:cNvPr id="51" name="Rounded Rectangle 50"/>
            <p:cNvSpPr/>
            <p:nvPr/>
          </p:nvSpPr>
          <p:spPr>
            <a:xfrm>
              <a:off x="1091957" y="1254959"/>
              <a:ext cx="1827197" cy="480565"/>
            </a:xfrm>
            <a:prstGeom prst="roundRect">
              <a:avLst>
                <a:gd name="adj" fmla="val 47917"/>
              </a:avLst>
            </a:prstGeom>
            <a:solidFill>
              <a:srgbClr val="3035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52" name="TextBox 51"/>
            <p:cNvSpPr txBox="1"/>
            <p:nvPr/>
          </p:nvSpPr>
          <p:spPr>
            <a:xfrm>
              <a:off x="1091956" y="1341353"/>
              <a:ext cx="1827198" cy="307777"/>
            </a:xfrm>
            <a:prstGeom prst="rect">
              <a:avLst/>
            </a:prstGeom>
            <a:noFill/>
          </p:spPr>
          <p:txBody>
            <a:bodyPr wrap="square" rtlCol="1">
              <a:spAutoFit/>
            </a:bodyPr>
            <a:lstStyle/>
            <a:p>
              <a:pPr algn="ctr" rtl="1"/>
              <a:r>
                <a:rPr lang="ar-AE" sz="1400">
                  <a:solidFill>
                    <a:srgbClr val="7AC143"/>
                  </a:solidFill>
                  <a:cs typeface="Segoe UI Light" panose="020B0502040204020203" pitchFamily="34" charset="0"/>
                </a:rPr>
                <a:t>التجزئة واللوجيستيات</a:t>
              </a:r>
              <a:endParaRPr lang="en-IN" sz="1400" dirty="0">
                <a:solidFill>
                  <a:srgbClr val="7AC143"/>
                </a:solidFill>
                <a:cs typeface="Segoe UI Light" panose="020B0502040204020203" pitchFamily="34" charset="0"/>
              </a:endParaRPr>
            </a:p>
          </p:txBody>
        </p:sp>
      </p:grpSp>
      <p:cxnSp>
        <p:nvCxnSpPr>
          <p:cNvPr id="3" name="Straight Connector 2"/>
          <p:cNvCxnSpPr/>
          <p:nvPr/>
        </p:nvCxnSpPr>
        <p:spPr>
          <a:xfrm>
            <a:off x="453436" y="442809"/>
            <a:ext cx="11287285" cy="0"/>
          </a:xfrm>
          <a:prstGeom prst="line">
            <a:avLst/>
          </a:prstGeom>
          <a:ln w="12700">
            <a:solidFill>
              <a:srgbClr val="7AC14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08686" y="150422"/>
            <a:ext cx="3577198" cy="584775"/>
          </a:xfrm>
          <a:prstGeom prst="rect">
            <a:avLst/>
          </a:prstGeom>
          <a:solidFill>
            <a:schemeClr val="bg1"/>
          </a:solidFill>
        </p:spPr>
        <p:txBody>
          <a:bodyPr wrap="none" rtlCol="1">
            <a:spAutoFit/>
          </a:bodyPr>
          <a:lstStyle/>
          <a:p>
            <a:pPr algn="ctr" rtl="1"/>
            <a:r>
              <a:rPr lang="ar-AE" sz="3200">
                <a:solidFill>
                  <a:srgbClr val="7AC144"/>
                </a:solidFill>
                <a:latin typeface="+mj-lt"/>
              </a:rPr>
              <a:t>التطبيقات</a:t>
            </a:r>
            <a:endParaRPr lang="en-US" sz="3200" dirty="0">
              <a:solidFill>
                <a:srgbClr val="7AC144"/>
              </a:solidFill>
              <a:latin typeface="+mj-lt"/>
            </a:endParaRPr>
          </a:p>
        </p:txBody>
      </p:sp>
    </p:spTree>
    <p:extLst>
      <p:ext uri="{BB962C8B-B14F-4D97-AF65-F5344CB8AC3E}">
        <p14:creationId xmlns:p14="http://schemas.microsoft.com/office/powerpoint/2010/main" val="130228645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1977" y="2589879"/>
            <a:ext cx="1111418" cy="1030986"/>
          </a:xfrm>
          <a:prstGeom prst="rect">
            <a:avLst/>
          </a:prstGeom>
        </p:spPr>
      </p:pic>
      <p:cxnSp>
        <p:nvCxnSpPr>
          <p:cNvPr id="10" name="Curved Connector 9"/>
          <p:cNvCxnSpPr/>
          <p:nvPr/>
        </p:nvCxnSpPr>
        <p:spPr>
          <a:xfrm flipV="1">
            <a:off x="3525794" y="857070"/>
            <a:ext cx="8666206" cy="3987114"/>
          </a:xfrm>
          <a:prstGeom prst="curvedConnector3">
            <a:avLst>
              <a:gd name="adj1" fmla="val 48004"/>
            </a:avLst>
          </a:prstGeom>
          <a:ln w="9525">
            <a:solidFill>
              <a:srgbClr val="7AC143"/>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28368" y="3907766"/>
            <a:ext cx="3361698" cy="2482023"/>
            <a:chOff x="609601" y="3630453"/>
            <a:chExt cx="3361698" cy="2482023"/>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1" y="3630453"/>
              <a:ext cx="3361698" cy="2482023"/>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210" y="3762672"/>
              <a:ext cx="2833817" cy="1608398"/>
            </a:xfrm>
            <a:prstGeom prst="rect">
              <a:avLst/>
            </a:prstGeom>
          </p:spPr>
        </p:pic>
      </p:grpSp>
      <p:sp>
        <p:nvSpPr>
          <p:cNvPr id="14" name="Oval 13"/>
          <p:cNvSpPr/>
          <p:nvPr/>
        </p:nvSpPr>
        <p:spPr>
          <a:xfrm>
            <a:off x="4448433" y="4669171"/>
            <a:ext cx="172994" cy="172994"/>
          </a:xfrm>
          <a:prstGeom prst="ellipse">
            <a:avLst/>
          </a:prstGeom>
          <a:solidFill>
            <a:srgbClr val="7AC143"/>
          </a:solidFill>
          <a:ln>
            <a:solidFill>
              <a:srgbClr val="474B4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5" name="Oval 14"/>
          <p:cNvSpPr/>
          <p:nvPr/>
        </p:nvSpPr>
        <p:spPr>
          <a:xfrm>
            <a:off x="5471545" y="4489956"/>
            <a:ext cx="112221" cy="112221"/>
          </a:xfrm>
          <a:prstGeom prst="ellipse">
            <a:avLst/>
          </a:prstGeom>
          <a:solidFill>
            <a:schemeClr val="bg1"/>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6" name="Oval 15"/>
          <p:cNvSpPr/>
          <p:nvPr/>
        </p:nvSpPr>
        <p:spPr>
          <a:xfrm>
            <a:off x="6335556" y="4116079"/>
            <a:ext cx="172994" cy="172994"/>
          </a:xfrm>
          <a:prstGeom prst="ellipse">
            <a:avLst/>
          </a:prstGeom>
          <a:solidFill>
            <a:srgbClr val="7AC143"/>
          </a:solidFill>
          <a:ln>
            <a:solidFill>
              <a:srgbClr val="474B4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7" name="Oval 16"/>
          <p:cNvSpPr/>
          <p:nvPr/>
        </p:nvSpPr>
        <p:spPr>
          <a:xfrm>
            <a:off x="7604551" y="2637514"/>
            <a:ext cx="172994" cy="172994"/>
          </a:xfrm>
          <a:prstGeom prst="ellipse">
            <a:avLst/>
          </a:prstGeom>
          <a:solidFill>
            <a:srgbClr val="7AC143"/>
          </a:solidFill>
          <a:ln>
            <a:solidFill>
              <a:srgbClr val="474B4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8" name="Oval 17"/>
          <p:cNvSpPr/>
          <p:nvPr/>
        </p:nvSpPr>
        <p:spPr>
          <a:xfrm>
            <a:off x="7190079" y="3582784"/>
            <a:ext cx="112221" cy="112221"/>
          </a:xfrm>
          <a:prstGeom prst="ellipse">
            <a:avLst/>
          </a:prstGeom>
          <a:solidFill>
            <a:schemeClr val="bg1"/>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9" name="Oval 18"/>
          <p:cNvSpPr/>
          <p:nvPr/>
        </p:nvSpPr>
        <p:spPr>
          <a:xfrm>
            <a:off x="8866480" y="1508156"/>
            <a:ext cx="112221" cy="112221"/>
          </a:xfrm>
          <a:prstGeom prst="ellipse">
            <a:avLst/>
          </a:prstGeom>
          <a:solidFill>
            <a:schemeClr val="bg1"/>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0" name="Oval 19"/>
          <p:cNvSpPr/>
          <p:nvPr/>
        </p:nvSpPr>
        <p:spPr>
          <a:xfrm>
            <a:off x="9918358" y="1064704"/>
            <a:ext cx="172994" cy="172994"/>
          </a:xfrm>
          <a:prstGeom prst="ellipse">
            <a:avLst/>
          </a:prstGeom>
          <a:solidFill>
            <a:srgbClr val="7AC143"/>
          </a:solidFill>
          <a:ln>
            <a:solidFill>
              <a:srgbClr val="474B4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1" name="Oval 20"/>
          <p:cNvSpPr/>
          <p:nvPr/>
        </p:nvSpPr>
        <p:spPr>
          <a:xfrm>
            <a:off x="11234857" y="857070"/>
            <a:ext cx="112221" cy="112221"/>
          </a:xfrm>
          <a:prstGeom prst="ellipse">
            <a:avLst/>
          </a:prstGeom>
          <a:solidFill>
            <a:schemeClr val="bg1"/>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2" name="TextBox 21"/>
          <p:cNvSpPr txBox="1"/>
          <p:nvPr/>
        </p:nvSpPr>
        <p:spPr>
          <a:xfrm>
            <a:off x="4722260" y="5869720"/>
            <a:ext cx="1608133" cy="253916"/>
          </a:xfrm>
          <a:prstGeom prst="rect">
            <a:avLst/>
          </a:prstGeom>
          <a:noFill/>
        </p:spPr>
        <p:txBody>
          <a:bodyPr wrap="none" rtlCol="1">
            <a:spAutoFit/>
          </a:bodyPr>
          <a:lstStyle/>
          <a:p>
            <a:pPr algn="ctr" rtl="1"/>
            <a:r>
              <a:rPr lang="ar-AE" sz="1050" b="1">
                <a:solidFill>
                  <a:srgbClr val="7AC143"/>
                </a:solidFill>
                <a:latin typeface="+mj-lt"/>
              </a:rPr>
              <a:t>تكامل واجهة برمجة التطبيقات مع برمجيات الغير</a:t>
            </a:r>
          </a:p>
        </p:txBody>
      </p:sp>
      <p:pic>
        <p:nvPicPr>
          <p:cNvPr id="23" name="Picture 22"/>
          <p:cNvPicPr>
            <a:picLocks noChangeAspect="1"/>
          </p:cNvPicPr>
          <p:nvPr/>
        </p:nvPicPr>
        <p:blipFill>
          <a:blip r:embed="rId6">
            <a:biLevel thresh="75000"/>
          </a:blip>
          <a:stretch>
            <a:fillRect/>
          </a:stretch>
        </p:blipFill>
        <p:spPr>
          <a:xfrm rot="5400000">
            <a:off x="5378729" y="5572815"/>
            <a:ext cx="315000" cy="315000"/>
          </a:xfrm>
          <a:prstGeom prst="rect">
            <a:avLst/>
          </a:prstGeom>
        </p:spPr>
      </p:pic>
      <p:sp>
        <p:nvSpPr>
          <p:cNvPr id="24" name="TextBox 23"/>
          <p:cNvSpPr txBox="1"/>
          <p:nvPr/>
        </p:nvSpPr>
        <p:spPr>
          <a:xfrm>
            <a:off x="4743900" y="6092552"/>
            <a:ext cx="1564852" cy="553998"/>
          </a:xfrm>
          <a:prstGeom prst="rect">
            <a:avLst/>
          </a:prstGeom>
          <a:noFill/>
        </p:spPr>
        <p:txBody>
          <a:bodyPr wrap="none" rtlCol="1">
            <a:spAutoFit/>
          </a:bodyPr>
          <a:lstStyle/>
          <a:p>
            <a:pPr algn="ctr" rtl="1"/>
            <a:r>
              <a:rPr lang="ar-AE" sz="1000"/>
              <a:t>برنامج BioTime 8.5 مجهز</a:t>
            </a:r>
          </a:p>
          <a:p>
            <a:pPr algn="ctr" rtl="1"/>
            <a:r>
              <a:rPr lang="ar-AE" sz="1000"/>
              <a:t>بواجهة برمجة تطبيقات قياسية للاتصال المتكامل عبر برمجيات أطراف أخرى</a:t>
            </a:r>
            <a:endParaRPr lang="en-US" sz="1000" dirty="0"/>
          </a:p>
          <a:p>
            <a:pPr algn="ctr" rtl="1"/>
            <a:r>
              <a:rPr lang="ar-AE" sz="1000"/>
              <a:t>.</a:t>
            </a:r>
            <a:endParaRPr lang="en-US" sz="1000" dirty="0"/>
          </a:p>
        </p:txBody>
      </p:sp>
      <p:cxnSp>
        <p:nvCxnSpPr>
          <p:cNvPr id="25" name="Straight Connector 24"/>
          <p:cNvCxnSpPr/>
          <p:nvPr/>
        </p:nvCxnSpPr>
        <p:spPr>
          <a:xfrm flipV="1">
            <a:off x="4529187" y="3630112"/>
            <a:ext cx="0" cy="971115"/>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527655" y="4678344"/>
            <a:ext cx="0" cy="798725"/>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10851" y="2136522"/>
            <a:ext cx="1585690" cy="253916"/>
          </a:xfrm>
          <a:prstGeom prst="rect">
            <a:avLst/>
          </a:prstGeom>
          <a:noFill/>
        </p:spPr>
        <p:txBody>
          <a:bodyPr wrap="none" rtlCol="1">
            <a:spAutoFit/>
          </a:bodyPr>
          <a:lstStyle/>
          <a:p>
            <a:pPr algn="ctr" rtl="1"/>
            <a:r>
              <a:rPr lang="ar-AE" sz="1050" b="1">
                <a:solidFill>
                  <a:srgbClr val="7AC143"/>
                </a:solidFill>
                <a:latin typeface="+mj-lt"/>
              </a:rPr>
              <a:t>إدارة قوائم مناوبات العمل</a:t>
            </a:r>
            <a:endParaRPr lang="en-US" sz="1050" b="1" dirty="0">
              <a:solidFill>
                <a:srgbClr val="7AC143"/>
              </a:solidFill>
              <a:latin typeface="+mj-lt"/>
            </a:endParaRPr>
          </a:p>
        </p:txBody>
      </p:sp>
      <p:sp>
        <p:nvSpPr>
          <p:cNvPr id="28" name="TextBox 27"/>
          <p:cNvSpPr txBox="1"/>
          <p:nvPr/>
        </p:nvSpPr>
        <p:spPr>
          <a:xfrm>
            <a:off x="5471387" y="2359354"/>
            <a:ext cx="1864613" cy="553998"/>
          </a:xfrm>
          <a:prstGeom prst="rect">
            <a:avLst/>
          </a:prstGeom>
          <a:noFill/>
        </p:spPr>
        <p:txBody>
          <a:bodyPr wrap="none" rtlCol="1">
            <a:spAutoFit/>
          </a:bodyPr>
          <a:lstStyle/>
          <a:p>
            <a:pPr algn="ctr" rtl="1"/>
            <a:r>
              <a:rPr lang="ar-AE" sz="1000"/>
              <a:t>يمكن للمسؤول إدارة مهام</a:t>
            </a:r>
          </a:p>
          <a:p>
            <a:pPr algn="ctr" rtl="1"/>
            <a:r>
              <a:rPr lang="ar-AE" sz="1000"/>
              <a:t>مختلفة على جداول متعددة</a:t>
            </a:r>
          </a:p>
          <a:p>
            <a:pPr algn="ctr" rtl="1"/>
            <a:r>
              <a:rPr lang="ar-AE" sz="1000"/>
              <a:t>باستخدامه خاصية استيراد قوائم إكسيل</a:t>
            </a:r>
            <a:endParaRPr lang="en-US" sz="1000" dirty="0"/>
          </a:p>
        </p:txBody>
      </p:sp>
      <p:pic>
        <p:nvPicPr>
          <p:cNvPr id="29" name="Picture 28"/>
          <p:cNvPicPr>
            <a:picLocks noChangeAspect="1"/>
          </p:cNvPicPr>
          <p:nvPr/>
        </p:nvPicPr>
        <p:blipFill>
          <a:blip r:embed="rId7">
            <a:biLevel thresh="75000"/>
          </a:blip>
          <a:stretch>
            <a:fillRect/>
          </a:stretch>
        </p:blipFill>
        <p:spPr>
          <a:xfrm>
            <a:off x="6279545" y="1838751"/>
            <a:ext cx="281250" cy="281250"/>
          </a:xfrm>
          <a:prstGeom prst="rect">
            <a:avLst/>
          </a:prstGeom>
        </p:spPr>
      </p:pic>
      <p:cxnSp>
        <p:nvCxnSpPr>
          <p:cNvPr id="30" name="Straight Connector 29"/>
          <p:cNvCxnSpPr/>
          <p:nvPr/>
        </p:nvCxnSpPr>
        <p:spPr>
          <a:xfrm flipV="1">
            <a:off x="6405577" y="2929901"/>
            <a:ext cx="0" cy="1135184"/>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4963" y="893655"/>
            <a:ext cx="1742785" cy="253916"/>
          </a:xfrm>
          <a:prstGeom prst="rect">
            <a:avLst/>
          </a:prstGeom>
          <a:noFill/>
        </p:spPr>
        <p:txBody>
          <a:bodyPr wrap="none" rtlCol="1">
            <a:spAutoFit/>
          </a:bodyPr>
          <a:lstStyle/>
          <a:p>
            <a:pPr algn="ctr" rtl="1"/>
            <a:r>
              <a:rPr lang="ar-AE" sz="1050" b="1">
                <a:solidFill>
                  <a:srgbClr val="7AC143"/>
                </a:solidFill>
                <a:latin typeface="+mj-lt"/>
              </a:rPr>
              <a:t>إدارة حالات العمل الإضافي وقوائمه</a:t>
            </a:r>
            <a:endParaRPr lang="en-US" sz="1050" b="1" dirty="0">
              <a:solidFill>
                <a:srgbClr val="7AC143"/>
              </a:solidFill>
              <a:latin typeface="+mj-lt"/>
            </a:endParaRPr>
          </a:p>
        </p:txBody>
      </p:sp>
      <p:sp>
        <p:nvSpPr>
          <p:cNvPr id="32" name="TextBox 31"/>
          <p:cNvSpPr txBox="1"/>
          <p:nvPr/>
        </p:nvSpPr>
        <p:spPr>
          <a:xfrm>
            <a:off x="6862248" y="1116487"/>
            <a:ext cx="1648208" cy="553998"/>
          </a:xfrm>
          <a:prstGeom prst="rect">
            <a:avLst/>
          </a:prstGeom>
          <a:noFill/>
        </p:spPr>
        <p:txBody>
          <a:bodyPr wrap="none" rtlCol="1">
            <a:spAutoFit/>
          </a:bodyPr>
          <a:lstStyle/>
          <a:p>
            <a:pPr algn="ctr" rtl="1"/>
            <a:r>
              <a:rPr lang="ar-AE" sz="1000"/>
              <a:t>مستويات متعددة لحساب العمل الإضافي</a:t>
            </a:r>
          </a:p>
          <a:p>
            <a:pPr algn="ctr" rtl="1"/>
            <a:r>
              <a:rPr lang="ar-AE" sz="1000"/>
              <a:t>ويمكن ضبطها لكل الموظفين</a:t>
            </a:r>
          </a:p>
          <a:p>
            <a:pPr algn="ctr" rtl="1"/>
            <a:r>
              <a:rPr lang="ar-AE" sz="1000"/>
              <a:t>لغرض حسابات جداول الرواتب</a:t>
            </a:r>
            <a:endParaRPr lang="en-US" sz="1000" dirty="0"/>
          </a:p>
        </p:txBody>
      </p:sp>
      <p:pic>
        <p:nvPicPr>
          <p:cNvPr id="33" name="Picture 32"/>
          <p:cNvPicPr>
            <a:picLocks noChangeAspect="1"/>
          </p:cNvPicPr>
          <p:nvPr/>
        </p:nvPicPr>
        <p:blipFill>
          <a:blip r:embed="rId8">
            <a:biLevel thresh="75000"/>
          </a:blip>
          <a:stretch>
            <a:fillRect/>
          </a:stretch>
        </p:blipFill>
        <p:spPr>
          <a:xfrm>
            <a:off x="7532400" y="558389"/>
            <a:ext cx="303750" cy="315000"/>
          </a:xfrm>
          <a:prstGeom prst="rect">
            <a:avLst/>
          </a:prstGeom>
        </p:spPr>
      </p:pic>
      <p:cxnSp>
        <p:nvCxnSpPr>
          <p:cNvPr id="34" name="Straight Connector 33"/>
          <p:cNvCxnSpPr/>
          <p:nvPr/>
        </p:nvCxnSpPr>
        <p:spPr>
          <a:xfrm flipV="1">
            <a:off x="7244640" y="3732461"/>
            <a:ext cx="0" cy="680919"/>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53402" y="4828536"/>
            <a:ext cx="1582484" cy="253916"/>
          </a:xfrm>
          <a:prstGeom prst="rect">
            <a:avLst/>
          </a:prstGeom>
          <a:noFill/>
        </p:spPr>
        <p:txBody>
          <a:bodyPr wrap="none" rtlCol="1">
            <a:spAutoFit/>
          </a:bodyPr>
          <a:lstStyle/>
          <a:p>
            <a:pPr algn="ctr" rtl="1"/>
            <a:r>
              <a:rPr lang="ar-AE" sz="1050" b="1">
                <a:solidFill>
                  <a:srgbClr val="7AC143"/>
                </a:solidFill>
                <a:latin typeface="+mj-lt"/>
              </a:rPr>
              <a:t>ترحيل قاعدة البيانات</a:t>
            </a:r>
            <a:endParaRPr lang="en-US" sz="1050" b="1" dirty="0">
              <a:solidFill>
                <a:srgbClr val="7AC143"/>
              </a:solidFill>
              <a:latin typeface="+mj-lt"/>
            </a:endParaRPr>
          </a:p>
        </p:txBody>
      </p:sp>
      <p:sp>
        <p:nvSpPr>
          <p:cNvPr id="36" name="TextBox 35"/>
          <p:cNvSpPr txBox="1"/>
          <p:nvPr/>
        </p:nvSpPr>
        <p:spPr>
          <a:xfrm>
            <a:off x="6420536" y="5051368"/>
            <a:ext cx="1648207" cy="553998"/>
          </a:xfrm>
          <a:prstGeom prst="rect">
            <a:avLst/>
          </a:prstGeom>
          <a:noFill/>
        </p:spPr>
        <p:txBody>
          <a:bodyPr wrap="none" rtlCol="1">
            <a:spAutoFit/>
          </a:bodyPr>
          <a:lstStyle/>
          <a:p>
            <a:pPr algn="ctr" rtl="1"/>
            <a:r>
              <a:rPr lang="ar-AE" sz="1000"/>
              <a:t>ييسّر البرنامج لمستخدميه ترقيته</a:t>
            </a:r>
          </a:p>
          <a:p>
            <a:pPr algn="ctr" rtl="1"/>
            <a:r>
              <a:rPr lang="ar-AE" sz="1000"/>
              <a:t>بسهولة عن طريق وظيفة التشغيل المدمجة فيه.</a:t>
            </a:r>
          </a:p>
          <a:p>
            <a:pPr algn="ctr" rtl="1"/>
            <a:r>
              <a:rPr lang="ar-AE" sz="1000"/>
              <a:t>.</a:t>
            </a:r>
            <a:endParaRPr lang="en-US" sz="1000" dirty="0"/>
          </a:p>
        </p:txBody>
      </p:sp>
      <p:pic>
        <p:nvPicPr>
          <p:cNvPr id="37" name="Picture 36"/>
          <p:cNvPicPr>
            <a:picLocks noChangeAspect="1"/>
          </p:cNvPicPr>
          <p:nvPr/>
        </p:nvPicPr>
        <p:blipFill>
          <a:blip r:embed="rId9">
            <a:biLevel thresh="75000"/>
          </a:blip>
          <a:stretch>
            <a:fillRect/>
          </a:stretch>
        </p:blipFill>
        <p:spPr>
          <a:xfrm>
            <a:off x="7099512" y="4485569"/>
            <a:ext cx="315000" cy="315000"/>
          </a:xfrm>
          <a:prstGeom prst="rect">
            <a:avLst/>
          </a:prstGeom>
        </p:spPr>
      </p:pic>
      <p:cxnSp>
        <p:nvCxnSpPr>
          <p:cNvPr id="38" name="Straight Connector 37"/>
          <p:cNvCxnSpPr/>
          <p:nvPr/>
        </p:nvCxnSpPr>
        <p:spPr>
          <a:xfrm flipV="1">
            <a:off x="7688209" y="1674531"/>
            <a:ext cx="0" cy="885466"/>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56341" y="371139"/>
            <a:ext cx="1282723" cy="253916"/>
          </a:xfrm>
          <a:prstGeom prst="rect">
            <a:avLst/>
          </a:prstGeom>
          <a:noFill/>
        </p:spPr>
        <p:txBody>
          <a:bodyPr wrap="none" rtlCol="1">
            <a:spAutoFit/>
          </a:bodyPr>
          <a:lstStyle/>
          <a:p>
            <a:pPr algn="ctr" rtl="1"/>
            <a:r>
              <a:rPr lang="ar-AE" sz="1050" b="1">
                <a:solidFill>
                  <a:srgbClr val="7AC143"/>
                </a:solidFill>
                <a:latin typeface="+mj-lt"/>
              </a:rPr>
              <a:t>لوحة جديدة للمعلومات</a:t>
            </a:r>
            <a:endParaRPr lang="en-US" sz="1050" b="1" dirty="0">
              <a:solidFill>
                <a:srgbClr val="7AC143"/>
              </a:solidFill>
              <a:latin typeface="+mj-lt"/>
            </a:endParaRPr>
          </a:p>
        </p:txBody>
      </p:sp>
      <p:sp>
        <p:nvSpPr>
          <p:cNvPr id="40" name="TextBox 39"/>
          <p:cNvSpPr txBox="1"/>
          <p:nvPr/>
        </p:nvSpPr>
        <p:spPr>
          <a:xfrm>
            <a:off x="9258409" y="538314"/>
            <a:ext cx="1492892" cy="400110"/>
          </a:xfrm>
          <a:prstGeom prst="rect">
            <a:avLst/>
          </a:prstGeom>
          <a:noFill/>
        </p:spPr>
        <p:txBody>
          <a:bodyPr wrap="square" rtlCol="1">
            <a:spAutoFit/>
          </a:bodyPr>
          <a:lstStyle/>
          <a:p>
            <a:pPr algn="ctr" rtl="1"/>
            <a:r>
              <a:rPr lang="ar-AE" sz="1000"/>
              <a:t>متابعة موجز الحضور والانصراف بكل سهولة في صفحة واحدة</a:t>
            </a:r>
            <a:endParaRPr lang="en-US" sz="1000" dirty="0"/>
          </a:p>
        </p:txBody>
      </p:sp>
      <p:pic>
        <p:nvPicPr>
          <p:cNvPr id="41" name="Picture 40"/>
          <p:cNvPicPr>
            <a:picLocks noChangeAspect="1"/>
          </p:cNvPicPr>
          <p:nvPr/>
        </p:nvPicPr>
        <p:blipFill>
          <a:blip r:embed="rId10">
            <a:biLevel thresh="75000"/>
          </a:blip>
          <a:stretch>
            <a:fillRect/>
          </a:stretch>
        </p:blipFill>
        <p:spPr>
          <a:xfrm>
            <a:off x="9843746" y="61927"/>
            <a:ext cx="303750" cy="303750"/>
          </a:xfrm>
          <a:prstGeom prst="rect">
            <a:avLst/>
          </a:prstGeom>
        </p:spPr>
      </p:pic>
      <p:sp>
        <p:nvSpPr>
          <p:cNvPr id="42" name="TextBox 41"/>
          <p:cNvSpPr txBox="1"/>
          <p:nvPr/>
        </p:nvSpPr>
        <p:spPr>
          <a:xfrm>
            <a:off x="7869293" y="3403066"/>
            <a:ext cx="2089033" cy="253916"/>
          </a:xfrm>
          <a:prstGeom prst="rect">
            <a:avLst/>
          </a:prstGeom>
          <a:noFill/>
        </p:spPr>
        <p:txBody>
          <a:bodyPr wrap="none" rtlCol="1">
            <a:spAutoFit/>
          </a:bodyPr>
          <a:lstStyle/>
          <a:p>
            <a:pPr algn="ctr" rtl="1"/>
            <a:r>
              <a:rPr lang="ar-AE" sz="1050" b="1">
                <a:solidFill>
                  <a:srgbClr val="7AC143"/>
                </a:solidFill>
                <a:latin typeface="+mj-lt"/>
              </a:rPr>
              <a:t>زر الأجهزة المتحركة لتسجيل حضور الموظفين وانصرافهم عبر السياج الجغرافي لموقع العمل </a:t>
            </a:r>
            <a:endParaRPr lang="en-US" sz="1050" b="1" dirty="0">
              <a:solidFill>
                <a:srgbClr val="7AC143"/>
              </a:solidFill>
              <a:latin typeface="+mj-lt"/>
            </a:endParaRPr>
          </a:p>
        </p:txBody>
      </p:sp>
      <p:sp>
        <p:nvSpPr>
          <p:cNvPr id="43" name="TextBox 42"/>
          <p:cNvSpPr txBox="1"/>
          <p:nvPr/>
        </p:nvSpPr>
        <p:spPr>
          <a:xfrm>
            <a:off x="7971074" y="3625898"/>
            <a:ext cx="1885452" cy="553998"/>
          </a:xfrm>
          <a:prstGeom prst="rect">
            <a:avLst/>
          </a:prstGeom>
          <a:noFill/>
        </p:spPr>
        <p:txBody>
          <a:bodyPr wrap="none" rtlCol="1">
            <a:spAutoFit/>
          </a:bodyPr>
          <a:lstStyle/>
          <a:p>
            <a:pPr algn="ctr" rtl="1"/>
            <a:r>
              <a:rPr lang="ar-AE" sz="1000"/>
              <a:t>يُنشئ سياجاً جغرافياً </a:t>
            </a:r>
          </a:p>
          <a:p>
            <a:pPr algn="ctr" rtl="1"/>
            <a:r>
              <a:rPr lang="ar-AE" sz="1000"/>
              <a:t>للتسجيل عبر تطبيق الهاتف المتحرك</a:t>
            </a:r>
          </a:p>
          <a:p>
            <a:pPr algn="ctr" rtl="1"/>
            <a:r>
              <a:rPr lang="ar-AE" sz="1000"/>
              <a:t>بالضغط على أزرار الهاتف.</a:t>
            </a:r>
            <a:endParaRPr lang="en-US" sz="1000" dirty="0"/>
          </a:p>
        </p:txBody>
      </p:sp>
      <p:cxnSp>
        <p:nvCxnSpPr>
          <p:cNvPr id="44" name="Straight Connector 43"/>
          <p:cNvCxnSpPr/>
          <p:nvPr/>
        </p:nvCxnSpPr>
        <p:spPr>
          <a:xfrm flipV="1">
            <a:off x="8923607" y="1674532"/>
            <a:ext cx="0" cy="1329925"/>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11">
            <a:biLevel thresh="75000"/>
          </a:blip>
          <a:stretch>
            <a:fillRect/>
          </a:stretch>
        </p:blipFill>
        <p:spPr>
          <a:xfrm>
            <a:off x="8805513" y="3080537"/>
            <a:ext cx="326250" cy="326250"/>
          </a:xfrm>
          <a:prstGeom prst="rect">
            <a:avLst/>
          </a:prstGeom>
        </p:spPr>
      </p:pic>
      <p:cxnSp>
        <p:nvCxnSpPr>
          <p:cNvPr id="46" name="Straight Connector 45"/>
          <p:cNvCxnSpPr/>
          <p:nvPr/>
        </p:nvCxnSpPr>
        <p:spPr>
          <a:xfrm flipV="1">
            <a:off x="9997703" y="913180"/>
            <a:ext cx="0" cy="95681"/>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515918" y="2337475"/>
            <a:ext cx="1502335" cy="253916"/>
          </a:xfrm>
          <a:prstGeom prst="rect">
            <a:avLst/>
          </a:prstGeom>
          <a:noFill/>
        </p:spPr>
        <p:txBody>
          <a:bodyPr wrap="none" rtlCol="1">
            <a:spAutoFit/>
          </a:bodyPr>
          <a:lstStyle/>
          <a:p>
            <a:pPr algn="ctr" rtl="1"/>
            <a:r>
              <a:rPr lang="ar-AE" sz="1050" b="1" dirty="0">
                <a:solidFill>
                  <a:srgbClr val="7AC143"/>
                </a:solidFill>
                <a:latin typeface="+mj-lt"/>
              </a:rPr>
              <a:t>وظيفة الصورة الحيوية</a:t>
            </a:r>
            <a:endParaRPr lang="en-US" sz="1050" b="1" dirty="0">
              <a:solidFill>
                <a:srgbClr val="7AC143"/>
              </a:solidFill>
              <a:latin typeface="+mj-lt"/>
            </a:endParaRPr>
          </a:p>
        </p:txBody>
      </p:sp>
      <p:sp>
        <p:nvSpPr>
          <p:cNvPr id="51" name="TextBox 50"/>
          <p:cNvSpPr txBox="1"/>
          <p:nvPr/>
        </p:nvSpPr>
        <p:spPr>
          <a:xfrm>
            <a:off x="9212390" y="2560307"/>
            <a:ext cx="2894016" cy="707886"/>
          </a:xfrm>
          <a:prstGeom prst="rect">
            <a:avLst/>
          </a:prstGeom>
          <a:noFill/>
        </p:spPr>
        <p:txBody>
          <a:bodyPr wrap="square" rtlCol="1">
            <a:spAutoFit/>
          </a:bodyPr>
          <a:lstStyle/>
          <a:p>
            <a:pPr algn="ctr" rtl="1"/>
            <a:r>
              <a:rPr lang="ar-AE" sz="1000" dirty="0"/>
              <a:t>يمكّن لتسجيل المستخدم </a:t>
            </a:r>
          </a:p>
          <a:p>
            <a:pPr algn="ctr" rtl="1"/>
            <a:r>
              <a:rPr lang="ar-AE" sz="1000" dirty="0"/>
              <a:t>عن طريق هاتفه المتحرك. هذه الوظيفة</a:t>
            </a:r>
          </a:p>
          <a:p>
            <a:pPr algn="ctr" rtl="1"/>
            <a:r>
              <a:rPr lang="ar-AE" sz="1000" dirty="0"/>
              <a:t>مصممة للعمل مع الوحدات الطرفية </a:t>
            </a:r>
          </a:p>
          <a:p>
            <a:pPr algn="ctr" rtl="1"/>
            <a:r>
              <a:rPr lang="ar-AE" sz="1000" dirty="0"/>
              <a:t>للتعرف على الوجه في نطاق أطوال موجات الضوء المرئي للعين.</a:t>
            </a:r>
            <a:endParaRPr lang="en-US" sz="1000" dirty="0"/>
          </a:p>
        </p:txBody>
      </p:sp>
      <p:cxnSp>
        <p:nvCxnSpPr>
          <p:cNvPr id="52" name="Straight Connector 51"/>
          <p:cNvCxnSpPr/>
          <p:nvPr/>
        </p:nvCxnSpPr>
        <p:spPr>
          <a:xfrm flipV="1">
            <a:off x="11292372" y="1000623"/>
            <a:ext cx="0" cy="874830"/>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12">
            <a:biLevel thresh="75000"/>
          </a:blip>
          <a:stretch>
            <a:fillRect/>
          </a:stretch>
        </p:blipFill>
        <p:spPr>
          <a:xfrm>
            <a:off x="11134958" y="1990517"/>
            <a:ext cx="315000" cy="315000"/>
          </a:xfrm>
          <a:prstGeom prst="rect">
            <a:avLst/>
          </a:prstGeom>
        </p:spPr>
      </p:pic>
      <p:pic>
        <p:nvPicPr>
          <p:cNvPr id="4" name="Picture 3"/>
          <p:cNvPicPr>
            <a:picLocks noChangeAspect="1"/>
          </p:cNvPicPr>
          <p:nvPr/>
        </p:nvPicPr>
        <p:blipFill>
          <a:blip r:embed="rId13"/>
          <a:stretch>
            <a:fillRect/>
          </a:stretch>
        </p:blipFill>
        <p:spPr>
          <a:xfrm>
            <a:off x="4427395" y="2577400"/>
            <a:ext cx="261015" cy="263432"/>
          </a:xfrm>
          <a:prstGeom prst="rect">
            <a:avLst/>
          </a:prstGeom>
        </p:spPr>
      </p:pic>
      <p:sp>
        <p:nvSpPr>
          <p:cNvPr id="54" name="TextBox 53"/>
          <p:cNvSpPr txBox="1"/>
          <p:nvPr/>
        </p:nvSpPr>
        <p:spPr>
          <a:xfrm>
            <a:off x="3395705" y="2849898"/>
            <a:ext cx="2274982" cy="253916"/>
          </a:xfrm>
          <a:prstGeom prst="rect">
            <a:avLst/>
          </a:prstGeom>
          <a:noFill/>
        </p:spPr>
        <p:txBody>
          <a:bodyPr wrap="none" rtlCol="1">
            <a:spAutoFit/>
          </a:bodyPr>
          <a:lstStyle/>
          <a:p>
            <a:pPr algn="ctr" rtl="1"/>
            <a:r>
              <a:rPr lang="ar-AE" sz="1050" b="1">
                <a:solidFill>
                  <a:srgbClr val="7AC143"/>
                </a:solidFill>
                <a:latin typeface="+mj-lt"/>
              </a:rPr>
              <a:t>الإشعارات عبر برنامج واتساب</a:t>
            </a:r>
            <a:endParaRPr lang="en-US" sz="1050" b="1" dirty="0">
              <a:solidFill>
                <a:srgbClr val="7AC143"/>
              </a:solidFill>
              <a:latin typeface="+mj-lt"/>
            </a:endParaRPr>
          </a:p>
        </p:txBody>
      </p:sp>
      <p:sp>
        <p:nvSpPr>
          <p:cNvPr id="56" name="TextBox 55"/>
          <p:cNvSpPr txBox="1"/>
          <p:nvPr/>
        </p:nvSpPr>
        <p:spPr>
          <a:xfrm>
            <a:off x="3673827" y="3072730"/>
            <a:ext cx="1718739" cy="553998"/>
          </a:xfrm>
          <a:prstGeom prst="rect">
            <a:avLst/>
          </a:prstGeom>
          <a:noFill/>
        </p:spPr>
        <p:txBody>
          <a:bodyPr wrap="none" rtlCol="1">
            <a:spAutoFit/>
          </a:bodyPr>
          <a:lstStyle/>
          <a:p>
            <a:pPr algn="ctr" rtl="1"/>
            <a:r>
              <a:rPr lang="ar-AE" sz="1000"/>
              <a:t>الإشعارات عبر برنامج واتساب</a:t>
            </a:r>
          </a:p>
          <a:p>
            <a:pPr algn="ctr" rtl="1"/>
            <a:r>
              <a:rPr lang="ar-AE" sz="1000"/>
              <a:t>بطلب إذن الحضور والانصراف في غير المواعيد المحددة</a:t>
            </a:r>
          </a:p>
          <a:p>
            <a:pPr algn="ctr" rtl="1"/>
            <a:r>
              <a:rPr lang="ar-AE" sz="1000"/>
              <a:t>وتنبيه الموظفين عند الدخول والخروج عبر السياج الجغرافي لموقع العمل.</a:t>
            </a:r>
            <a:endParaRPr lang="en-US" sz="1000" dirty="0"/>
          </a:p>
        </p:txBody>
      </p:sp>
    </p:spTree>
    <p:extLst>
      <p:ext uri="{BB962C8B-B14F-4D97-AF65-F5344CB8AC3E}">
        <p14:creationId xmlns:p14="http://schemas.microsoft.com/office/powerpoint/2010/main" val="200914519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a:xfrm rot="10800000">
            <a:off x="922684" y="2687216"/>
            <a:ext cx="4787647" cy="3237721"/>
          </a:xfrm>
          <a:prstGeom prst="rect">
            <a:avLst/>
          </a:prstGeom>
          <a:gradFill flip="none" rotWithShape="1">
            <a:gsLst>
              <a:gs pos="100000">
                <a:srgbClr val="667181">
                  <a:alpha val="0"/>
                </a:srgbClr>
              </a:gs>
              <a:gs pos="54000">
                <a:srgbClr val="939CAB">
                  <a:alpha val="3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013" y="866194"/>
            <a:ext cx="3734649" cy="3050237"/>
          </a:xfrm>
          <a:prstGeom prst="rect">
            <a:avLst/>
          </a:prstGeom>
        </p:spPr>
      </p:pic>
      <p:sp>
        <p:nvSpPr>
          <p:cNvPr id="54" name="Rectangle 53"/>
          <p:cNvSpPr/>
          <p:nvPr/>
        </p:nvSpPr>
        <p:spPr>
          <a:xfrm rot="10800000">
            <a:off x="6325950" y="2687217"/>
            <a:ext cx="4787647" cy="3237721"/>
          </a:xfrm>
          <a:prstGeom prst="rect">
            <a:avLst/>
          </a:prstGeom>
          <a:gradFill flip="none" rotWithShape="1">
            <a:gsLst>
              <a:gs pos="100000">
                <a:srgbClr val="667181">
                  <a:alpha val="0"/>
                </a:srgbClr>
              </a:gs>
              <a:gs pos="54000">
                <a:srgbClr val="939CAB">
                  <a:alpha val="3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grpSp>
        <p:nvGrpSpPr>
          <p:cNvPr id="60" name="Group 59"/>
          <p:cNvGrpSpPr/>
          <p:nvPr/>
        </p:nvGrpSpPr>
        <p:grpSpPr>
          <a:xfrm>
            <a:off x="2476993" y="4067559"/>
            <a:ext cx="1716831" cy="429208"/>
            <a:chOff x="6755363" y="1558212"/>
            <a:chExt cx="1716831" cy="429208"/>
          </a:xfrm>
        </p:grpSpPr>
        <p:sp>
          <p:nvSpPr>
            <p:cNvPr id="61" name="Rectangle 60"/>
            <p:cNvSpPr/>
            <p:nvPr/>
          </p:nvSpPr>
          <p:spPr>
            <a:xfrm>
              <a:off x="6839339" y="1558212"/>
              <a:ext cx="1548881" cy="429208"/>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62" name="TextBox 61"/>
            <p:cNvSpPr txBox="1"/>
            <p:nvPr/>
          </p:nvSpPr>
          <p:spPr>
            <a:xfrm>
              <a:off x="6755363" y="1601881"/>
              <a:ext cx="1716831" cy="338554"/>
            </a:xfrm>
            <a:prstGeom prst="rect">
              <a:avLst/>
            </a:prstGeom>
            <a:noFill/>
          </p:spPr>
          <p:txBody>
            <a:bodyPr wrap="square" rtlCol="1">
              <a:spAutoFit/>
            </a:bodyPr>
            <a:lstStyle/>
            <a:p>
              <a:pPr algn="ctr" rtl="1"/>
              <a:r>
                <a:rPr lang="ar-AE" sz="1600" spc="300">
                  <a:solidFill>
                    <a:schemeClr val="bg1"/>
                  </a:solidFill>
                  <a:latin typeface="Impact" panose="020B0806030902050204" pitchFamily="34" charset="0"/>
                  <a:cs typeface="Segoe UI Light" panose="020B0502040204020203" pitchFamily="34" charset="0"/>
                  <a:hlinkClick r:id="rId4"/>
                </a:rPr>
                <a:t>انقر هنا</a:t>
              </a:r>
              <a:endParaRPr lang="en-IN" sz="1600" spc="300" dirty="0">
                <a:solidFill>
                  <a:schemeClr val="bg1"/>
                </a:solidFill>
                <a:latin typeface="Impact" panose="020B0806030902050204" pitchFamily="34" charset="0"/>
                <a:cs typeface="Segoe UI Light" panose="020B0502040204020203" pitchFamily="34" charset="0"/>
              </a:endParaRPr>
            </a:p>
          </p:txBody>
        </p:sp>
      </p:grpSp>
      <p:sp>
        <p:nvSpPr>
          <p:cNvPr id="63" name="TextBox 62"/>
          <p:cNvSpPr txBox="1"/>
          <p:nvPr/>
        </p:nvSpPr>
        <p:spPr>
          <a:xfrm>
            <a:off x="3154675" y="4584801"/>
            <a:ext cx="367408" cy="338554"/>
          </a:xfrm>
          <a:prstGeom prst="rect">
            <a:avLst/>
          </a:prstGeom>
          <a:noFill/>
        </p:spPr>
        <p:txBody>
          <a:bodyPr wrap="none" rtlCol="1">
            <a:spAutoFit/>
          </a:bodyPr>
          <a:lstStyle/>
          <a:p>
            <a:pPr rtl="1"/>
            <a:r>
              <a:rPr lang="ar-AE" sz="1600">
                <a:solidFill>
                  <a:srgbClr val="30353F"/>
                </a:solidFill>
              </a:rPr>
              <a:t>أو</a:t>
            </a:r>
            <a:endParaRPr lang="en-US" sz="1600" dirty="0">
              <a:solidFill>
                <a:srgbClr val="30353F"/>
              </a:solidFill>
            </a:endParaRPr>
          </a:p>
        </p:txBody>
      </p:sp>
      <p:sp>
        <p:nvSpPr>
          <p:cNvPr id="64" name="TextBox 63"/>
          <p:cNvSpPr txBox="1"/>
          <p:nvPr/>
        </p:nvSpPr>
        <p:spPr>
          <a:xfrm>
            <a:off x="1380561" y="4940243"/>
            <a:ext cx="4105611" cy="276999"/>
          </a:xfrm>
          <a:prstGeom prst="rect">
            <a:avLst/>
          </a:prstGeom>
          <a:noFill/>
        </p:spPr>
        <p:txBody>
          <a:bodyPr wrap="none" rtlCol="1">
            <a:spAutoFit/>
          </a:bodyPr>
          <a:lstStyle/>
          <a:p>
            <a:pPr rtl="1"/>
            <a:r>
              <a:rPr lang="ar-AE" sz="1200">
                <a:solidFill>
                  <a:srgbClr val="30353F"/>
                </a:solidFill>
              </a:rPr>
              <a:t>انسخ هذا على متصفح الويب: </a:t>
            </a:r>
            <a:r>
              <a:rPr lang="ar-AE" sz="1100">
                <a:solidFill>
                  <a:schemeClr val="bg2">
                    <a:lumMod val="25000"/>
                  </a:schemeClr>
                </a:solidFill>
              </a:rPr>
              <a:t> http://biotimedxb.com:8085/</a:t>
            </a:r>
          </a:p>
        </p:txBody>
      </p:sp>
      <p:sp>
        <p:nvSpPr>
          <p:cNvPr id="65" name="TextBox 64"/>
          <p:cNvSpPr txBox="1"/>
          <p:nvPr/>
        </p:nvSpPr>
        <p:spPr>
          <a:xfrm>
            <a:off x="2569188" y="5271008"/>
            <a:ext cx="1563248" cy="461665"/>
          </a:xfrm>
          <a:prstGeom prst="rect">
            <a:avLst/>
          </a:prstGeom>
          <a:noFill/>
        </p:spPr>
        <p:txBody>
          <a:bodyPr wrap="none" rtlCol="1">
            <a:spAutoFit/>
          </a:bodyPr>
          <a:lstStyle/>
          <a:p>
            <a:pPr rtl="1"/>
            <a:r>
              <a:rPr lang="ar-AE" sz="1200">
                <a:solidFill>
                  <a:srgbClr val="30353F"/>
                </a:solidFill>
              </a:rPr>
              <a:t>اسم المستخدم:	</a:t>
            </a:r>
            <a:r>
              <a:rPr lang="ar-AE" sz="1200" b="1">
                <a:solidFill>
                  <a:srgbClr val="30353F"/>
                </a:solidFill>
              </a:rPr>
              <a:t>المسؤول</a:t>
            </a:r>
          </a:p>
          <a:p>
            <a:pPr rtl="1"/>
            <a:r>
              <a:rPr lang="ar-AE" sz="1200">
                <a:solidFill>
                  <a:srgbClr val="30353F"/>
                </a:solidFill>
              </a:rPr>
              <a:t>كلمة المرور:	</a:t>
            </a:r>
            <a:r>
              <a:rPr lang="ar-AE" sz="1200" b="1">
                <a:solidFill>
                  <a:srgbClr val="30353F"/>
                </a:solidFill>
              </a:rPr>
              <a:t>المسؤول</a:t>
            </a:r>
            <a:endParaRPr lang="en-US" sz="1000" b="1" dirty="0">
              <a:solidFill>
                <a:srgbClr val="30353F"/>
              </a:solidFill>
            </a:endParaRPr>
          </a:p>
        </p:txBody>
      </p:sp>
      <p:grpSp>
        <p:nvGrpSpPr>
          <p:cNvPr id="66" name="Group 65"/>
          <p:cNvGrpSpPr/>
          <p:nvPr/>
        </p:nvGrpSpPr>
        <p:grpSpPr>
          <a:xfrm>
            <a:off x="6652362" y="5248553"/>
            <a:ext cx="1716831" cy="429208"/>
            <a:chOff x="6755363" y="1558212"/>
            <a:chExt cx="1716831" cy="429208"/>
          </a:xfrm>
        </p:grpSpPr>
        <p:sp>
          <p:nvSpPr>
            <p:cNvPr id="67" name="Rectangle 66"/>
            <p:cNvSpPr/>
            <p:nvPr/>
          </p:nvSpPr>
          <p:spPr>
            <a:xfrm>
              <a:off x="6839339" y="1558212"/>
              <a:ext cx="1548881" cy="429208"/>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68" name="TextBox 67"/>
            <p:cNvSpPr txBox="1"/>
            <p:nvPr/>
          </p:nvSpPr>
          <p:spPr>
            <a:xfrm>
              <a:off x="6755363" y="1601881"/>
              <a:ext cx="1716831" cy="338554"/>
            </a:xfrm>
            <a:prstGeom prst="rect">
              <a:avLst/>
            </a:prstGeom>
            <a:noFill/>
          </p:spPr>
          <p:txBody>
            <a:bodyPr wrap="square" rtlCol="1">
              <a:spAutoFit/>
            </a:bodyPr>
            <a:lstStyle/>
            <a:p>
              <a:pPr algn="ctr" rtl="1"/>
              <a:r>
                <a:rPr lang="ar-AE" sz="1600" spc="300">
                  <a:solidFill>
                    <a:schemeClr val="bg1"/>
                  </a:solidFill>
                  <a:latin typeface="Impact" panose="020B0806030902050204" pitchFamily="34" charset="0"/>
                  <a:cs typeface="Segoe UI Light" panose="020B0502040204020203" pitchFamily="34" charset="0"/>
                  <a:hlinkClick r:id="rId5"/>
                </a:rPr>
                <a:t>انقر هنا</a:t>
              </a:r>
              <a:endParaRPr lang="en-IN" sz="1600" spc="300" dirty="0">
                <a:solidFill>
                  <a:schemeClr val="bg1"/>
                </a:solidFill>
                <a:latin typeface="Impact" panose="020B0806030902050204" pitchFamily="34" charset="0"/>
                <a:cs typeface="Segoe UI Light" panose="020B0502040204020203" pitchFamily="34" charset="0"/>
              </a:endParaRPr>
            </a:p>
          </p:txBody>
        </p:sp>
      </p:grpSp>
      <p:pic>
        <p:nvPicPr>
          <p:cNvPr id="70" name="Picture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34246" y="1220412"/>
            <a:ext cx="3195486" cy="2562550"/>
          </a:xfrm>
          <a:prstGeom prst="rect">
            <a:avLst/>
          </a:prstGeom>
        </p:spPr>
      </p:pic>
      <p:pic>
        <p:nvPicPr>
          <p:cNvPr id="73" name="Picture 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5931" y="4410608"/>
            <a:ext cx="917144" cy="310896"/>
          </a:xfrm>
          <a:prstGeom prst="rect">
            <a:avLst/>
          </a:prstGeom>
        </p:spPr>
      </p:pic>
      <p:pic>
        <p:nvPicPr>
          <p:cNvPr id="74" name="Picture 7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77003" y="4410609"/>
            <a:ext cx="907373" cy="307718"/>
          </a:xfrm>
          <a:prstGeom prst="rect">
            <a:avLst/>
          </a:prstGeom>
        </p:spPr>
      </p:pic>
      <p:pic>
        <p:nvPicPr>
          <p:cNvPr id="75" name="Picture 7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77003" y="4800796"/>
            <a:ext cx="887816" cy="887816"/>
          </a:xfrm>
          <a:prstGeom prst="rect">
            <a:avLst/>
          </a:prstGeom>
        </p:spPr>
      </p:pic>
      <p:pic>
        <p:nvPicPr>
          <p:cNvPr id="76" name="Picture 7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10595" y="4800796"/>
            <a:ext cx="887816" cy="887816"/>
          </a:xfrm>
          <a:prstGeom prst="rect">
            <a:avLst/>
          </a:prstGeom>
        </p:spPr>
      </p:pic>
      <p:sp>
        <p:nvSpPr>
          <p:cNvPr id="77" name="TextBox 76"/>
          <p:cNvSpPr txBox="1"/>
          <p:nvPr/>
        </p:nvSpPr>
        <p:spPr>
          <a:xfrm>
            <a:off x="6795677" y="4874205"/>
            <a:ext cx="1430200" cy="276999"/>
          </a:xfrm>
          <a:prstGeom prst="rect">
            <a:avLst/>
          </a:prstGeom>
          <a:noFill/>
        </p:spPr>
        <p:txBody>
          <a:bodyPr wrap="none" rtlCol="1">
            <a:spAutoFit/>
          </a:bodyPr>
          <a:lstStyle/>
          <a:p>
            <a:pPr rtl="1"/>
            <a:r>
              <a:rPr lang="ar-AE" sz="1200">
                <a:solidFill>
                  <a:srgbClr val="30353F"/>
                </a:solidFill>
              </a:rPr>
              <a:t>حزمة البرمجيات</a:t>
            </a:r>
            <a:endParaRPr lang="en-US" sz="1000" b="1" dirty="0">
              <a:solidFill>
                <a:srgbClr val="30353F"/>
              </a:solidFill>
            </a:endParaRPr>
          </a:p>
        </p:txBody>
      </p:sp>
      <p:sp>
        <p:nvSpPr>
          <p:cNvPr id="80" name="TextBox 79"/>
          <p:cNvSpPr txBox="1"/>
          <p:nvPr/>
        </p:nvSpPr>
        <p:spPr>
          <a:xfrm>
            <a:off x="8677003" y="4130293"/>
            <a:ext cx="2121408" cy="276999"/>
          </a:xfrm>
          <a:prstGeom prst="rect">
            <a:avLst/>
          </a:prstGeom>
          <a:noFill/>
        </p:spPr>
        <p:txBody>
          <a:bodyPr wrap="square" rtlCol="1">
            <a:spAutoFit/>
          </a:bodyPr>
          <a:lstStyle/>
          <a:p>
            <a:pPr algn="ctr" rtl="1"/>
            <a:r>
              <a:rPr lang="ar-AE" sz="1200">
                <a:solidFill>
                  <a:srgbClr val="30353F"/>
                </a:solidFill>
              </a:rPr>
              <a:t>تطبيقات الهواتف المتحركة</a:t>
            </a:r>
            <a:endParaRPr lang="en-US" sz="1000" b="1" dirty="0">
              <a:solidFill>
                <a:srgbClr val="30353F"/>
              </a:solidFill>
            </a:endParaRP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11638" y="1449361"/>
            <a:ext cx="1420491" cy="1475360"/>
          </a:xfrm>
          <a:prstGeom prst="rect">
            <a:avLst/>
          </a:prstGeom>
        </p:spPr>
      </p:pic>
      <p:pic>
        <p:nvPicPr>
          <p:cNvPr id="9" name="Picture 8"/>
          <p:cNvPicPr>
            <a:picLocks noChangeAspect="1"/>
          </p:cNvPicPr>
          <p:nvPr/>
        </p:nvPicPr>
        <p:blipFill>
          <a:blip r:embed="rId12"/>
          <a:stretch>
            <a:fillRect/>
          </a:stretch>
        </p:blipFill>
        <p:spPr>
          <a:xfrm>
            <a:off x="7294981" y="4194433"/>
            <a:ext cx="509605" cy="543791"/>
          </a:xfrm>
          <a:prstGeom prst="rect">
            <a:avLst/>
          </a:prstGeom>
        </p:spPr>
      </p:pic>
      <p:pic>
        <p:nvPicPr>
          <p:cNvPr id="5" name="Picture 4"/>
          <p:cNvPicPr>
            <a:picLocks noChangeAspect="1"/>
          </p:cNvPicPr>
          <p:nvPr/>
        </p:nvPicPr>
        <p:blipFill>
          <a:blip r:embed="rId13"/>
          <a:stretch>
            <a:fillRect/>
          </a:stretch>
        </p:blipFill>
        <p:spPr>
          <a:xfrm>
            <a:off x="9325128" y="-1059"/>
            <a:ext cx="2058750" cy="810000"/>
          </a:xfrm>
          <a:prstGeom prst="rect">
            <a:avLst/>
          </a:prstGeom>
        </p:spPr>
      </p:pic>
      <p:pic>
        <p:nvPicPr>
          <p:cNvPr id="8" name="Picture 7"/>
          <p:cNvPicPr>
            <a:picLocks noChangeAspect="1"/>
          </p:cNvPicPr>
          <p:nvPr/>
        </p:nvPicPr>
        <p:blipFill>
          <a:blip r:embed="rId14"/>
          <a:stretch>
            <a:fillRect/>
          </a:stretch>
        </p:blipFill>
        <p:spPr>
          <a:xfrm>
            <a:off x="1110818" y="2784184"/>
            <a:ext cx="1068750" cy="1068750"/>
          </a:xfrm>
          <a:prstGeom prst="rect">
            <a:avLst/>
          </a:prstGeom>
        </p:spPr>
      </p:pic>
      <p:pic>
        <p:nvPicPr>
          <p:cNvPr id="10" name="Picture 9"/>
          <p:cNvPicPr>
            <a:picLocks noChangeAspect="1"/>
          </p:cNvPicPr>
          <p:nvPr/>
        </p:nvPicPr>
        <p:blipFill>
          <a:blip r:embed="rId15"/>
          <a:stretch>
            <a:fillRect/>
          </a:stretch>
        </p:blipFill>
        <p:spPr>
          <a:xfrm>
            <a:off x="6652362" y="2784184"/>
            <a:ext cx="1068750" cy="1068750"/>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83237" y="2548533"/>
            <a:ext cx="571266" cy="1140772"/>
          </a:xfrm>
          <a:prstGeom prst="rect">
            <a:avLst/>
          </a:prstGeom>
        </p:spPr>
      </p:pic>
    </p:spTree>
    <p:extLst>
      <p:ext uri="{BB962C8B-B14F-4D97-AF65-F5344CB8AC3E}">
        <p14:creationId xmlns:p14="http://schemas.microsoft.com/office/powerpoint/2010/main" val="183311792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997783" y="5669902"/>
            <a:ext cx="2196435" cy="276999"/>
          </a:xfrm>
          <a:prstGeom prst="rect">
            <a:avLst/>
          </a:prstGeom>
          <a:noFill/>
        </p:spPr>
        <p:txBody>
          <a:bodyPr wrap="none" rtlCol="1">
            <a:spAutoFit/>
          </a:bodyPr>
          <a:lstStyle/>
          <a:p>
            <a:pPr rtl="1"/>
            <a:r>
              <a:rPr lang="en-US" sz="1200" b="1" i="1">
                <a:solidFill>
                  <a:schemeClr val="bg1"/>
                </a:solidFill>
              </a:rPr>
              <a:t>التحديث:</a:t>
            </a:r>
            <a:r>
              <a:rPr lang="en-US" sz="1200" i="1">
                <a:solidFill>
                  <a:schemeClr val="bg1"/>
                </a:solidFill>
              </a:rPr>
              <a:t> 18 سبتمبر 2019م</a:t>
            </a:r>
            <a:endParaRPr lang="en-US" sz="1200" i="1" dirty="0">
              <a:solidFill>
                <a:schemeClr val="bg1"/>
              </a:solidFill>
            </a:endParaRPr>
          </a:p>
        </p:txBody>
      </p:sp>
      <p:sp>
        <p:nvSpPr>
          <p:cNvPr id="7" name="Rectangle 6"/>
          <p:cNvSpPr/>
          <p:nvPr/>
        </p:nvSpPr>
        <p:spPr>
          <a:xfrm>
            <a:off x="4131907" y="2214124"/>
            <a:ext cx="3928187" cy="942392"/>
          </a:xfrm>
          <a:prstGeom prst="rect">
            <a:avLst/>
          </a:prstGeom>
          <a:solidFill>
            <a:srgbClr val="7AC14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Rectangle 7"/>
          <p:cNvSpPr/>
          <p:nvPr/>
        </p:nvSpPr>
        <p:spPr>
          <a:xfrm>
            <a:off x="1570653" y="3691646"/>
            <a:ext cx="9050694" cy="2404354"/>
          </a:xfrm>
          <a:prstGeom prst="rect">
            <a:avLst/>
          </a:prstGeom>
          <a:solidFill>
            <a:srgbClr val="7AC14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0" name="TextBox 9"/>
          <p:cNvSpPr txBox="1"/>
          <p:nvPr/>
        </p:nvSpPr>
        <p:spPr>
          <a:xfrm>
            <a:off x="4504571" y="2286000"/>
            <a:ext cx="3182859" cy="769441"/>
          </a:xfrm>
          <a:prstGeom prst="rect">
            <a:avLst/>
          </a:prstGeom>
          <a:noFill/>
        </p:spPr>
        <p:txBody>
          <a:bodyPr wrap="none" rtlCol="1">
            <a:spAutoFit/>
          </a:bodyPr>
          <a:lstStyle/>
          <a:p>
            <a:pPr algn="ctr" rtl="1"/>
            <a:r>
              <a:rPr lang="ar-AE" sz="4400" b="1">
                <a:solidFill>
                  <a:srgbClr val="474B4F"/>
                </a:solidFill>
                <a:latin typeface="Myriad Pro" panose="020B0503030403020204" pitchFamily="34" charset="0"/>
                <a:cs typeface="Segoe UI" panose="020B0502040204020203" pitchFamily="34" charset="0"/>
              </a:rPr>
              <a:t>مع وافر التحية</a:t>
            </a:r>
            <a:endParaRPr lang="en-US" sz="4400" b="1" dirty="0">
              <a:solidFill>
                <a:srgbClr val="474B4F"/>
              </a:solidFill>
              <a:latin typeface="Myriad Pro" panose="020B0503030403020204" pitchFamily="34" charset="0"/>
              <a:cs typeface="Segoe UI" panose="020B0502040204020203" pitchFamily="34" charset="0"/>
            </a:endParaRPr>
          </a:p>
        </p:txBody>
      </p:sp>
      <p:sp>
        <p:nvSpPr>
          <p:cNvPr id="11" name="TextBox 10"/>
          <p:cNvSpPr txBox="1"/>
          <p:nvPr/>
        </p:nvSpPr>
        <p:spPr>
          <a:xfrm>
            <a:off x="3879207" y="3887457"/>
            <a:ext cx="4433586" cy="369332"/>
          </a:xfrm>
          <a:prstGeom prst="rect">
            <a:avLst/>
          </a:prstGeom>
          <a:noFill/>
        </p:spPr>
        <p:txBody>
          <a:bodyPr wrap="none" rtlCol="1">
            <a:spAutoFit/>
          </a:bodyPr>
          <a:lstStyle/>
          <a:p>
            <a:pPr algn="ctr" rtl="1"/>
            <a:r>
              <a:rPr lang="ar-AE">
                <a:solidFill>
                  <a:srgbClr val="474B4F"/>
                </a:solidFill>
                <a:cs typeface="Segoe UI" panose="020B0502040204020203" pitchFamily="34" charset="0"/>
              </a:rPr>
              <a:t>إذا كانت لديكم استفسارات، يمكنكم الاتصال بنا:</a:t>
            </a:r>
          </a:p>
        </p:txBody>
      </p:sp>
      <p:sp>
        <p:nvSpPr>
          <p:cNvPr id="12" name="TextBox 11"/>
          <p:cNvSpPr txBox="1"/>
          <p:nvPr/>
        </p:nvSpPr>
        <p:spPr>
          <a:xfrm>
            <a:off x="1955283" y="4385848"/>
            <a:ext cx="8281434" cy="1477328"/>
          </a:xfrm>
          <a:prstGeom prst="rect">
            <a:avLst/>
          </a:prstGeom>
          <a:noFill/>
        </p:spPr>
        <p:txBody>
          <a:bodyPr wrap="none" rtlCol="1">
            <a:spAutoFit/>
          </a:bodyPr>
          <a:lstStyle/>
          <a:p>
            <a:pPr algn="ctr" rtl="1"/>
            <a:r>
              <a:rPr lang="ar-AE" b="1">
                <a:solidFill>
                  <a:srgbClr val="45494C"/>
                </a:solidFill>
                <a:latin typeface="+mj-lt"/>
                <a:cs typeface="Segoe UI" panose="020B0502040204020203" pitchFamily="34" charset="0"/>
              </a:rPr>
              <a:t>زكتيكو ميدل إيست</a:t>
            </a:r>
          </a:p>
          <a:p>
            <a:pPr algn="ctr" rtl="1"/>
            <a:r>
              <a:rPr lang="ar-AE">
                <a:solidFill>
                  <a:srgbClr val="474B4F"/>
                </a:solidFill>
                <a:cs typeface="Segoe UI" panose="020B0502040204020203" pitchFamily="34" charset="0"/>
              </a:rPr>
              <a:t>ص.ب 4323، المكتب 1207، الطابق 112، برج أرينكو، دبي - دولة الإمارات العربية المتحدة</a:t>
            </a:r>
          </a:p>
          <a:p>
            <a:pPr algn="ctr" rtl="1"/>
            <a:r>
              <a:rPr lang="ar-AE">
                <a:solidFill>
                  <a:srgbClr val="474B4F"/>
                </a:solidFill>
                <a:cs typeface="Segoe UI" panose="020B0502040204020203" pitchFamily="34" charset="0"/>
              </a:rPr>
              <a:t>الهاتف: 3927639 4 971+ | 3927649 4 971+</a:t>
            </a:r>
          </a:p>
          <a:p>
            <a:pPr algn="ctr" rtl="1"/>
            <a:r>
              <a:rPr lang="ar-AE">
                <a:solidFill>
                  <a:srgbClr val="474B4F"/>
                </a:solidFill>
                <a:cs typeface="Segoe UI" panose="020B0502040204020203" pitchFamily="34" charset="0"/>
              </a:rPr>
              <a:t>E-mail: zk_me@zkteco.com</a:t>
            </a:r>
          </a:p>
          <a:p>
            <a:pPr algn="ctr" rtl="1"/>
            <a:r>
              <a:rPr lang="ar-AE">
                <a:solidFill>
                  <a:srgbClr val="474B4F"/>
                </a:solidFill>
                <a:cs typeface="Segoe UI" panose="020B0502040204020203" pitchFamily="34" charset="0"/>
              </a:rPr>
              <a:t>www.zkteco.me</a:t>
            </a:r>
          </a:p>
        </p:txBody>
      </p:sp>
    </p:spTree>
    <p:extLst>
      <p:ext uri="{BB962C8B-B14F-4D97-AF65-F5344CB8AC3E}">
        <p14:creationId xmlns:p14="http://schemas.microsoft.com/office/powerpoint/2010/main" val="38894292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88386" y="2232297"/>
            <a:ext cx="1874943" cy="461665"/>
          </a:xfrm>
          <a:prstGeom prst="rect">
            <a:avLst/>
          </a:prstGeom>
          <a:noFill/>
        </p:spPr>
        <p:txBody>
          <a:bodyPr wrap="square" rtlCol="1">
            <a:spAutoFit/>
          </a:bodyPr>
          <a:lstStyle/>
          <a:p>
            <a:pPr algn="ctr" rtl="1"/>
            <a:r>
              <a:rPr lang="ar-AE" sz="1200">
                <a:solidFill>
                  <a:srgbClr val="474B4F"/>
                </a:solidFill>
              </a:rPr>
              <a:t>برنامج لإدارة الوقت والحضور والانصراف عبر الويب</a:t>
            </a:r>
            <a:endParaRPr lang="en-US" sz="1200" dirty="0">
              <a:solidFill>
                <a:srgbClr val="474B4F"/>
              </a:solidFill>
            </a:endParaRPr>
          </a:p>
        </p:txBody>
      </p:sp>
      <p:sp>
        <p:nvSpPr>
          <p:cNvPr id="5" name="TextBox 4"/>
          <p:cNvSpPr txBox="1"/>
          <p:nvPr/>
        </p:nvSpPr>
        <p:spPr>
          <a:xfrm>
            <a:off x="3739839" y="2232297"/>
            <a:ext cx="1874943" cy="461665"/>
          </a:xfrm>
          <a:prstGeom prst="rect">
            <a:avLst/>
          </a:prstGeom>
          <a:noFill/>
        </p:spPr>
        <p:txBody>
          <a:bodyPr wrap="square" rtlCol="1">
            <a:spAutoFit/>
          </a:bodyPr>
          <a:lstStyle/>
          <a:p>
            <a:pPr algn="ctr" rtl="1"/>
            <a:r>
              <a:rPr lang="ar-AE" sz="1200">
                <a:solidFill>
                  <a:srgbClr val="474B4F"/>
                </a:solidFill>
              </a:rPr>
              <a:t>يسر الدخول</a:t>
            </a:r>
          </a:p>
          <a:p>
            <a:pPr algn="ctr" rtl="1"/>
            <a:r>
              <a:rPr lang="ar-AE" sz="1200">
                <a:solidFill>
                  <a:srgbClr val="474B4F"/>
                </a:solidFill>
              </a:rPr>
              <a:t>وحدة نمطية للتحكم</a:t>
            </a:r>
            <a:endParaRPr lang="en-US" sz="1200" dirty="0">
              <a:solidFill>
                <a:srgbClr val="474B4F"/>
              </a:solidFill>
            </a:endParaRPr>
          </a:p>
        </p:txBody>
      </p:sp>
      <p:sp>
        <p:nvSpPr>
          <p:cNvPr id="6" name="TextBox 5"/>
          <p:cNvSpPr txBox="1"/>
          <p:nvPr/>
        </p:nvSpPr>
        <p:spPr>
          <a:xfrm>
            <a:off x="6569244" y="2232297"/>
            <a:ext cx="1874943" cy="461665"/>
          </a:xfrm>
          <a:prstGeom prst="rect">
            <a:avLst/>
          </a:prstGeom>
          <a:noFill/>
        </p:spPr>
        <p:txBody>
          <a:bodyPr wrap="square" rtlCol="1">
            <a:spAutoFit/>
          </a:bodyPr>
          <a:lstStyle/>
          <a:p>
            <a:pPr algn="ctr" rtl="1"/>
            <a:r>
              <a:rPr lang="ar-AE" sz="1200">
                <a:solidFill>
                  <a:srgbClr val="474B4F"/>
                </a:solidFill>
              </a:rPr>
              <a:t>إدارة حسابات جداول الرواتب</a:t>
            </a:r>
          </a:p>
          <a:p>
            <a:pPr algn="ctr" rtl="1"/>
            <a:r>
              <a:rPr lang="ar-AE" sz="1200">
                <a:solidFill>
                  <a:srgbClr val="474B4F"/>
                </a:solidFill>
              </a:rPr>
              <a:t> وإصدار تقرير نظام حماية الأجور WPS</a:t>
            </a:r>
            <a:endParaRPr lang="en-US" sz="1200" dirty="0">
              <a:solidFill>
                <a:srgbClr val="474B4F"/>
              </a:solidFill>
            </a:endParaRPr>
          </a:p>
        </p:txBody>
      </p:sp>
      <p:pic>
        <p:nvPicPr>
          <p:cNvPr id="7" name="Picture 6"/>
          <p:cNvPicPr>
            <a:picLocks noChangeAspect="1"/>
          </p:cNvPicPr>
          <p:nvPr/>
        </p:nvPicPr>
        <p:blipFill>
          <a:blip r:embed="rId3"/>
          <a:stretch>
            <a:fillRect/>
          </a:stretch>
        </p:blipFill>
        <p:spPr>
          <a:xfrm>
            <a:off x="1617281" y="1692857"/>
            <a:ext cx="416250" cy="405000"/>
          </a:xfrm>
          <a:prstGeom prst="rect">
            <a:avLst/>
          </a:prstGeom>
        </p:spPr>
      </p:pic>
      <p:pic>
        <p:nvPicPr>
          <p:cNvPr id="8" name="Picture 7"/>
          <p:cNvPicPr>
            <a:picLocks noChangeAspect="1"/>
          </p:cNvPicPr>
          <p:nvPr/>
        </p:nvPicPr>
        <p:blipFill>
          <a:blip r:embed="rId4"/>
          <a:stretch>
            <a:fillRect/>
          </a:stretch>
        </p:blipFill>
        <p:spPr>
          <a:xfrm>
            <a:off x="4502936" y="1659107"/>
            <a:ext cx="348750" cy="416250"/>
          </a:xfrm>
          <a:prstGeom prst="rect">
            <a:avLst/>
          </a:prstGeom>
        </p:spPr>
      </p:pic>
      <p:pic>
        <p:nvPicPr>
          <p:cNvPr id="9" name="Picture 8"/>
          <p:cNvPicPr>
            <a:picLocks noChangeAspect="1"/>
          </p:cNvPicPr>
          <p:nvPr/>
        </p:nvPicPr>
        <p:blipFill>
          <a:blip r:embed="rId5"/>
          <a:stretch>
            <a:fillRect/>
          </a:stretch>
        </p:blipFill>
        <p:spPr>
          <a:xfrm>
            <a:off x="7321091" y="1670357"/>
            <a:ext cx="371250" cy="427500"/>
          </a:xfrm>
          <a:prstGeom prst="rect">
            <a:avLst/>
          </a:prstGeom>
        </p:spPr>
      </p:pic>
      <p:pic>
        <p:nvPicPr>
          <p:cNvPr id="10" name="Picture 9"/>
          <p:cNvPicPr>
            <a:picLocks noChangeAspect="1"/>
          </p:cNvPicPr>
          <p:nvPr/>
        </p:nvPicPr>
        <p:blipFill>
          <a:blip r:embed="rId6"/>
          <a:stretch>
            <a:fillRect/>
          </a:stretch>
        </p:blipFill>
        <p:spPr>
          <a:xfrm>
            <a:off x="10161745" y="1661815"/>
            <a:ext cx="393750" cy="438750"/>
          </a:xfrm>
          <a:prstGeom prst="rect">
            <a:avLst/>
          </a:prstGeom>
        </p:spPr>
      </p:pic>
      <p:sp>
        <p:nvSpPr>
          <p:cNvPr id="11" name="TextBox 10"/>
          <p:cNvSpPr txBox="1"/>
          <p:nvPr/>
        </p:nvSpPr>
        <p:spPr>
          <a:xfrm>
            <a:off x="9311461" y="2232297"/>
            <a:ext cx="2094318" cy="461665"/>
          </a:xfrm>
          <a:prstGeom prst="rect">
            <a:avLst/>
          </a:prstGeom>
          <a:noFill/>
        </p:spPr>
        <p:txBody>
          <a:bodyPr wrap="square" rtlCol="1">
            <a:spAutoFit/>
          </a:bodyPr>
          <a:lstStyle/>
          <a:p>
            <a:pPr algn="ctr" rtl="1"/>
            <a:r>
              <a:rPr lang="ar-AE" sz="1200">
                <a:solidFill>
                  <a:srgbClr val="474B4F"/>
                </a:solidFill>
              </a:rPr>
              <a:t>المزامنة التلقائية </a:t>
            </a:r>
          </a:p>
          <a:p>
            <a:pPr algn="ctr" rtl="1"/>
            <a:r>
              <a:rPr lang="ar-AE" sz="1200">
                <a:solidFill>
                  <a:srgbClr val="474B4F"/>
                </a:solidFill>
              </a:rPr>
              <a:t>للقوالب البيومترية</a:t>
            </a:r>
            <a:endParaRPr lang="en-US" sz="1200" dirty="0">
              <a:solidFill>
                <a:srgbClr val="474B4F"/>
              </a:solidFill>
            </a:endParaRPr>
          </a:p>
        </p:txBody>
      </p:sp>
      <p:sp>
        <p:nvSpPr>
          <p:cNvPr id="12" name="TextBox 11"/>
          <p:cNvSpPr txBox="1"/>
          <p:nvPr/>
        </p:nvSpPr>
        <p:spPr>
          <a:xfrm>
            <a:off x="3739839" y="3625544"/>
            <a:ext cx="1874943" cy="461665"/>
          </a:xfrm>
          <a:prstGeom prst="rect">
            <a:avLst/>
          </a:prstGeom>
          <a:noFill/>
        </p:spPr>
        <p:txBody>
          <a:bodyPr wrap="square" rtlCol="1">
            <a:spAutoFit/>
          </a:bodyPr>
          <a:lstStyle/>
          <a:p>
            <a:pPr algn="ctr" rtl="1"/>
            <a:r>
              <a:rPr lang="ar-AE" sz="1200">
                <a:solidFill>
                  <a:srgbClr val="474B4F"/>
                </a:solidFill>
              </a:rPr>
              <a:t>الجدولة الزمنية المرنة لمناوبات العمل والمناوبات على مدار اليوم</a:t>
            </a:r>
            <a:endParaRPr lang="en-US" sz="1200" dirty="0">
              <a:solidFill>
                <a:srgbClr val="474B4F"/>
              </a:solidFill>
            </a:endParaRPr>
          </a:p>
        </p:txBody>
      </p:sp>
      <p:pic>
        <p:nvPicPr>
          <p:cNvPr id="13" name="Picture 12"/>
          <p:cNvPicPr>
            <a:picLocks noChangeAspect="1"/>
          </p:cNvPicPr>
          <p:nvPr/>
        </p:nvPicPr>
        <p:blipFill>
          <a:blip r:embed="rId7"/>
          <a:stretch>
            <a:fillRect/>
          </a:stretch>
        </p:blipFill>
        <p:spPr>
          <a:xfrm>
            <a:off x="1594781" y="3087607"/>
            <a:ext cx="461250" cy="450000"/>
          </a:xfrm>
          <a:prstGeom prst="rect">
            <a:avLst/>
          </a:prstGeom>
        </p:spPr>
      </p:pic>
      <p:sp>
        <p:nvSpPr>
          <p:cNvPr id="14" name="TextBox 13"/>
          <p:cNvSpPr txBox="1"/>
          <p:nvPr/>
        </p:nvSpPr>
        <p:spPr>
          <a:xfrm>
            <a:off x="887934" y="3625544"/>
            <a:ext cx="1874943" cy="461665"/>
          </a:xfrm>
          <a:prstGeom prst="rect">
            <a:avLst/>
          </a:prstGeom>
          <a:noFill/>
        </p:spPr>
        <p:txBody>
          <a:bodyPr wrap="square" rtlCol="1">
            <a:spAutoFit/>
          </a:bodyPr>
          <a:lstStyle/>
          <a:p>
            <a:pPr algn="ctr" rtl="1"/>
            <a:r>
              <a:rPr lang="ar-AE" sz="1200">
                <a:solidFill>
                  <a:srgbClr val="474B4F"/>
                </a:solidFill>
              </a:rPr>
              <a:t>التنبيه بالموافقات المتعددة المستويات والبريد الإلكتروني</a:t>
            </a:r>
            <a:endParaRPr lang="en-US" sz="1200" dirty="0">
              <a:solidFill>
                <a:srgbClr val="474B4F"/>
              </a:solidFill>
            </a:endParaRPr>
          </a:p>
        </p:txBody>
      </p:sp>
      <p:sp>
        <p:nvSpPr>
          <p:cNvPr id="15" name="TextBox 14"/>
          <p:cNvSpPr txBox="1"/>
          <p:nvPr/>
        </p:nvSpPr>
        <p:spPr>
          <a:xfrm>
            <a:off x="6353778" y="3625544"/>
            <a:ext cx="2304661" cy="276999"/>
          </a:xfrm>
          <a:prstGeom prst="rect">
            <a:avLst/>
          </a:prstGeom>
          <a:noFill/>
        </p:spPr>
        <p:txBody>
          <a:bodyPr wrap="square" rtlCol="1">
            <a:spAutoFit/>
          </a:bodyPr>
          <a:lstStyle/>
          <a:p>
            <a:pPr algn="ctr" rtl="1"/>
            <a:r>
              <a:rPr lang="ar-AE" sz="1200">
                <a:solidFill>
                  <a:srgbClr val="474B4F"/>
                </a:solidFill>
              </a:rPr>
              <a:t>نقل البيانات في الوقت الحقيقي</a:t>
            </a:r>
            <a:endParaRPr lang="en-US" sz="1200" dirty="0">
              <a:solidFill>
                <a:srgbClr val="474B4F"/>
              </a:solidFill>
            </a:endParaRPr>
          </a:p>
        </p:txBody>
      </p:sp>
      <p:pic>
        <p:nvPicPr>
          <p:cNvPr id="16" name="Picture 15"/>
          <p:cNvPicPr>
            <a:picLocks noChangeAspect="1"/>
          </p:cNvPicPr>
          <p:nvPr/>
        </p:nvPicPr>
        <p:blipFill>
          <a:blip r:embed="rId8"/>
          <a:stretch>
            <a:fillRect/>
          </a:stretch>
        </p:blipFill>
        <p:spPr>
          <a:xfrm>
            <a:off x="10156792" y="3087607"/>
            <a:ext cx="461250" cy="450000"/>
          </a:xfrm>
          <a:prstGeom prst="rect">
            <a:avLst/>
          </a:prstGeom>
        </p:spPr>
      </p:pic>
      <p:sp>
        <p:nvSpPr>
          <p:cNvPr id="17" name="TextBox 16"/>
          <p:cNvSpPr txBox="1"/>
          <p:nvPr/>
        </p:nvSpPr>
        <p:spPr>
          <a:xfrm>
            <a:off x="9206289" y="3625543"/>
            <a:ext cx="2304661" cy="276999"/>
          </a:xfrm>
          <a:prstGeom prst="rect">
            <a:avLst/>
          </a:prstGeom>
          <a:noFill/>
        </p:spPr>
        <p:txBody>
          <a:bodyPr wrap="square" rtlCol="1">
            <a:spAutoFit/>
          </a:bodyPr>
          <a:lstStyle/>
          <a:p>
            <a:pPr algn="ctr" rtl="1"/>
            <a:r>
              <a:rPr lang="ar-AE" sz="1200">
                <a:solidFill>
                  <a:srgbClr val="474B4F"/>
                </a:solidFill>
              </a:rPr>
              <a:t>الخدمة الذاتية للموظف</a:t>
            </a:r>
            <a:endParaRPr lang="en-US" sz="1200" dirty="0">
              <a:solidFill>
                <a:srgbClr val="474B4F"/>
              </a:solidFill>
            </a:endParaRPr>
          </a:p>
        </p:txBody>
      </p:sp>
      <p:pic>
        <p:nvPicPr>
          <p:cNvPr id="18" name="Picture 17"/>
          <p:cNvPicPr>
            <a:picLocks noChangeAspect="1"/>
          </p:cNvPicPr>
          <p:nvPr/>
        </p:nvPicPr>
        <p:blipFill>
          <a:blip r:embed="rId9"/>
          <a:stretch>
            <a:fillRect/>
          </a:stretch>
        </p:blipFill>
        <p:spPr>
          <a:xfrm>
            <a:off x="1617280" y="4488280"/>
            <a:ext cx="416250" cy="438750"/>
          </a:xfrm>
          <a:prstGeom prst="rect">
            <a:avLst/>
          </a:prstGeom>
        </p:spPr>
      </p:pic>
      <p:sp>
        <p:nvSpPr>
          <p:cNvPr id="19" name="TextBox 18"/>
          <p:cNvSpPr txBox="1"/>
          <p:nvPr/>
        </p:nvSpPr>
        <p:spPr>
          <a:xfrm>
            <a:off x="838200" y="4999856"/>
            <a:ext cx="1874943" cy="461665"/>
          </a:xfrm>
          <a:prstGeom prst="rect">
            <a:avLst/>
          </a:prstGeom>
          <a:noFill/>
        </p:spPr>
        <p:txBody>
          <a:bodyPr wrap="square" rtlCol="1">
            <a:spAutoFit/>
          </a:bodyPr>
          <a:lstStyle/>
          <a:p>
            <a:pPr algn="ctr" rtl="1"/>
            <a:r>
              <a:rPr lang="ar-AE" sz="1200">
                <a:solidFill>
                  <a:srgbClr val="474B4F"/>
                </a:solidFill>
              </a:rPr>
              <a:t>امتيازات متعددة لأكثر من مسؤول</a:t>
            </a:r>
          </a:p>
          <a:p>
            <a:pPr algn="ctr" rtl="1"/>
            <a:r>
              <a:rPr lang="ar-AE" sz="1200">
                <a:solidFill>
                  <a:srgbClr val="474B4F"/>
                </a:solidFill>
              </a:rPr>
              <a:t>.</a:t>
            </a:r>
            <a:endParaRPr lang="en-US" sz="1200" dirty="0">
              <a:solidFill>
                <a:srgbClr val="474B4F"/>
              </a:solidFill>
            </a:endParaRPr>
          </a:p>
        </p:txBody>
      </p:sp>
      <p:pic>
        <p:nvPicPr>
          <p:cNvPr id="20" name="Picture 19"/>
          <p:cNvPicPr>
            <a:picLocks noChangeAspect="1"/>
          </p:cNvPicPr>
          <p:nvPr/>
        </p:nvPicPr>
        <p:blipFill>
          <a:blip r:embed="rId10"/>
          <a:stretch>
            <a:fillRect/>
          </a:stretch>
        </p:blipFill>
        <p:spPr>
          <a:xfrm>
            <a:off x="4502936" y="4477030"/>
            <a:ext cx="416250" cy="461250"/>
          </a:xfrm>
          <a:prstGeom prst="rect">
            <a:avLst/>
          </a:prstGeom>
        </p:spPr>
      </p:pic>
      <p:sp>
        <p:nvSpPr>
          <p:cNvPr id="21" name="TextBox 20"/>
          <p:cNvSpPr txBox="1"/>
          <p:nvPr/>
        </p:nvSpPr>
        <p:spPr>
          <a:xfrm>
            <a:off x="3739839" y="4999856"/>
            <a:ext cx="1908693" cy="461665"/>
          </a:xfrm>
          <a:prstGeom prst="rect">
            <a:avLst/>
          </a:prstGeom>
          <a:noFill/>
        </p:spPr>
        <p:txBody>
          <a:bodyPr wrap="square" rtlCol="1">
            <a:spAutoFit/>
          </a:bodyPr>
          <a:lstStyle/>
          <a:p>
            <a:pPr algn="ctr" rtl="1"/>
            <a:r>
              <a:rPr lang="ar-AE" sz="1200">
                <a:solidFill>
                  <a:srgbClr val="474B4F"/>
                </a:solidFill>
              </a:rPr>
              <a:t>يدعم لغات متعددة</a:t>
            </a:r>
          </a:p>
          <a:p>
            <a:pPr algn="ctr" rtl="1"/>
            <a:r>
              <a:rPr lang="ar-AE" sz="1200">
                <a:solidFill>
                  <a:srgbClr val="474B4F"/>
                </a:solidFill>
              </a:rPr>
              <a:t>.</a:t>
            </a:r>
            <a:endParaRPr lang="en-US" sz="1200" dirty="0">
              <a:solidFill>
                <a:srgbClr val="474B4F"/>
              </a:solidFill>
            </a:endParaRPr>
          </a:p>
        </p:txBody>
      </p:sp>
      <p:pic>
        <p:nvPicPr>
          <p:cNvPr id="22" name="Picture 21"/>
          <p:cNvPicPr>
            <a:picLocks noChangeAspect="1"/>
          </p:cNvPicPr>
          <p:nvPr/>
        </p:nvPicPr>
        <p:blipFill>
          <a:blip r:embed="rId11"/>
          <a:stretch>
            <a:fillRect/>
          </a:stretch>
        </p:blipFill>
        <p:spPr>
          <a:xfrm>
            <a:off x="7331733" y="4488280"/>
            <a:ext cx="348750" cy="416250"/>
          </a:xfrm>
          <a:prstGeom prst="rect">
            <a:avLst/>
          </a:prstGeom>
        </p:spPr>
      </p:pic>
      <p:sp>
        <p:nvSpPr>
          <p:cNvPr id="23" name="TextBox 22"/>
          <p:cNvSpPr txBox="1"/>
          <p:nvPr/>
        </p:nvSpPr>
        <p:spPr>
          <a:xfrm>
            <a:off x="6568636" y="4999855"/>
            <a:ext cx="1874943" cy="461665"/>
          </a:xfrm>
          <a:prstGeom prst="rect">
            <a:avLst/>
          </a:prstGeom>
          <a:noFill/>
        </p:spPr>
        <p:txBody>
          <a:bodyPr wrap="square" rtlCol="1">
            <a:spAutoFit/>
          </a:bodyPr>
          <a:lstStyle/>
          <a:p>
            <a:pPr algn="ctr" rtl="1"/>
            <a:r>
              <a:rPr lang="ar-AE" sz="1200">
                <a:solidFill>
                  <a:srgbClr val="474B4F"/>
                </a:solidFill>
              </a:rPr>
              <a:t>حسابات الحضور والانصراف وإصدار التقارير</a:t>
            </a:r>
            <a:endParaRPr lang="en-US" sz="1200" dirty="0">
              <a:solidFill>
                <a:srgbClr val="474B4F"/>
              </a:solidFill>
            </a:endParaRPr>
          </a:p>
        </p:txBody>
      </p:sp>
      <p:pic>
        <p:nvPicPr>
          <p:cNvPr id="24" name="Picture 23"/>
          <p:cNvPicPr>
            <a:picLocks noChangeAspect="1"/>
          </p:cNvPicPr>
          <p:nvPr/>
        </p:nvPicPr>
        <p:blipFill>
          <a:blip r:embed="rId12"/>
          <a:stretch>
            <a:fillRect/>
          </a:stretch>
        </p:blipFill>
        <p:spPr>
          <a:xfrm>
            <a:off x="10296260" y="4435438"/>
            <a:ext cx="259235" cy="469092"/>
          </a:xfrm>
          <a:prstGeom prst="rect">
            <a:avLst/>
          </a:prstGeom>
        </p:spPr>
      </p:pic>
      <p:sp>
        <p:nvSpPr>
          <p:cNvPr id="25" name="TextBox 24"/>
          <p:cNvSpPr txBox="1"/>
          <p:nvPr/>
        </p:nvSpPr>
        <p:spPr>
          <a:xfrm>
            <a:off x="9470642" y="4999855"/>
            <a:ext cx="1874943" cy="276999"/>
          </a:xfrm>
          <a:prstGeom prst="rect">
            <a:avLst/>
          </a:prstGeom>
          <a:noFill/>
        </p:spPr>
        <p:txBody>
          <a:bodyPr wrap="square" rtlCol="1">
            <a:spAutoFit/>
          </a:bodyPr>
          <a:lstStyle/>
          <a:p>
            <a:pPr algn="ctr" rtl="1"/>
            <a:r>
              <a:rPr lang="ar-AE" sz="1200">
                <a:solidFill>
                  <a:srgbClr val="474B4F"/>
                </a:solidFill>
              </a:rPr>
              <a:t>تطبيقات الهواتف المتحركة</a:t>
            </a:r>
            <a:endParaRPr lang="en-US" sz="1200" dirty="0">
              <a:solidFill>
                <a:srgbClr val="474B4F"/>
              </a:solidFill>
            </a:endParaRPr>
          </a:p>
        </p:txBody>
      </p:sp>
      <p:pic>
        <p:nvPicPr>
          <p:cNvPr id="26" name="Picture 25"/>
          <p:cNvPicPr>
            <a:picLocks noChangeAspect="1"/>
          </p:cNvPicPr>
          <p:nvPr/>
        </p:nvPicPr>
        <p:blipFill>
          <a:blip r:embed="rId13"/>
          <a:stretch>
            <a:fillRect/>
          </a:stretch>
        </p:blipFill>
        <p:spPr>
          <a:xfrm>
            <a:off x="4478488" y="3168217"/>
            <a:ext cx="397644" cy="418036"/>
          </a:xfrm>
          <a:prstGeom prst="rect">
            <a:avLst/>
          </a:prstGeom>
        </p:spPr>
      </p:pic>
      <p:pic>
        <p:nvPicPr>
          <p:cNvPr id="27" name="Picture 26"/>
          <p:cNvPicPr>
            <a:picLocks noChangeAspect="1"/>
          </p:cNvPicPr>
          <p:nvPr/>
        </p:nvPicPr>
        <p:blipFill>
          <a:blip r:embed="rId14"/>
          <a:stretch>
            <a:fillRect/>
          </a:stretch>
        </p:blipFill>
        <p:spPr>
          <a:xfrm>
            <a:off x="7276485" y="3186450"/>
            <a:ext cx="403998" cy="420158"/>
          </a:xfrm>
          <a:prstGeom prst="rect">
            <a:avLst/>
          </a:prstGeom>
        </p:spPr>
      </p:pic>
      <p:sp>
        <p:nvSpPr>
          <p:cNvPr id="28" name="TextBox 27"/>
          <p:cNvSpPr txBox="1"/>
          <p:nvPr/>
        </p:nvSpPr>
        <p:spPr>
          <a:xfrm>
            <a:off x="4797920" y="576577"/>
            <a:ext cx="2596160" cy="584775"/>
          </a:xfrm>
          <a:prstGeom prst="rect">
            <a:avLst/>
          </a:prstGeom>
          <a:noFill/>
        </p:spPr>
        <p:txBody>
          <a:bodyPr wrap="none" rtlCol="1">
            <a:spAutoFit/>
          </a:bodyPr>
          <a:lstStyle/>
          <a:p>
            <a:pPr algn="ctr" rtl="1"/>
            <a:r>
              <a:rPr lang="ar-AE" sz="3200">
                <a:solidFill>
                  <a:srgbClr val="45494C"/>
                </a:solidFill>
                <a:latin typeface="+mj-lt"/>
              </a:rPr>
              <a:t>الميزات والخصائص</a:t>
            </a:r>
            <a:endParaRPr lang="en-US" sz="3200" dirty="0">
              <a:solidFill>
                <a:srgbClr val="45494C"/>
              </a:solidFill>
              <a:latin typeface="+mj-lt"/>
            </a:endParaRPr>
          </a:p>
        </p:txBody>
      </p:sp>
    </p:spTree>
    <p:extLst>
      <p:ext uri="{BB962C8B-B14F-4D97-AF65-F5344CB8AC3E}">
        <p14:creationId xmlns:p14="http://schemas.microsoft.com/office/powerpoint/2010/main" val="156419634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981466" y="576577"/>
            <a:ext cx="10229083" cy="584775"/>
          </a:xfrm>
          <a:prstGeom prst="rect">
            <a:avLst/>
          </a:prstGeom>
          <a:noFill/>
        </p:spPr>
        <p:txBody>
          <a:bodyPr wrap="none" rtlCol="1">
            <a:spAutoFit/>
          </a:bodyPr>
          <a:lstStyle/>
          <a:p>
            <a:pPr algn="ctr" rtl="1"/>
            <a:r>
              <a:rPr lang="ar-AE" sz="3200">
                <a:solidFill>
                  <a:srgbClr val="45494C"/>
                </a:solidFill>
                <a:latin typeface="+mj-lt"/>
              </a:rPr>
              <a:t>برنامج لإدارة الوقت والحضور والانصراف عبر الويب </a:t>
            </a:r>
            <a:endParaRPr lang="en-US" sz="3200" dirty="0">
              <a:solidFill>
                <a:srgbClr val="45494C"/>
              </a:solidFill>
              <a:latin typeface="+mj-lt"/>
            </a:endParaRPr>
          </a:p>
        </p:txBody>
      </p:sp>
      <p:sp>
        <p:nvSpPr>
          <p:cNvPr id="30" name="Rectangle 29">
            <a:extLst>
              <a:ext uri="{C183D7F6-B498-43B3-948B-1728B52AA6E4}">
                <adec:decorative xmlns:adec="http://schemas.microsoft.com/office/drawing/2017/decorative" xmlns="" val="1"/>
              </a:ext>
            </a:extLst>
          </p:cNvPr>
          <p:cNvSpPr/>
          <p:nvPr/>
        </p:nvSpPr>
        <p:spPr>
          <a:xfrm>
            <a:off x="3107333" y="2522646"/>
            <a:ext cx="2893025" cy="263251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1" name="Rectangle 30">
            <a:extLst>
              <a:ext uri="{C183D7F6-B498-43B3-948B-1728B52AA6E4}">
                <adec:decorative xmlns:adec="http://schemas.microsoft.com/office/drawing/2017/decorative" xmlns="" val="1"/>
              </a:ext>
            </a:extLst>
          </p:cNvPr>
          <p:cNvSpPr/>
          <p:nvPr/>
        </p:nvSpPr>
        <p:spPr>
          <a:xfrm>
            <a:off x="4551" y="2522646"/>
            <a:ext cx="2893025" cy="263251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2" name="TextBox 31">
            <a:extLst>
              <a:ext uri="{FF2B5EF4-FFF2-40B4-BE49-F238E27FC236}">
                <a16:creationId xmlns:a16="http://schemas.microsoft.com/office/drawing/2014/main" xmlns="" id="{9C2A804C-860C-42CE-B071-DD567E25871D}"/>
              </a:ext>
            </a:extLst>
          </p:cNvPr>
          <p:cNvSpPr txBox="1"/>
          <p:nvPr/>
        </p:nvSpPr>
        <p:spPr>
          <a:xfrm>
            <a:off x="284782" y="3733301"/>
            <a:ext cx="2332562" cy="677108"/>
          </a:xfrm>
          <a:prstGeom prst="rect">
            <a:avLst/>
          </a:prstGeom>
          <a:noFill/>
        </p:spPr>
        <p:txBody>
          <a:bodyPr wrap="square" lIns="0" tIns="0" rIns="0" bIns="0" rtlCol="1">
            <a:spAutoFit/>
          </a:bodyPr>
          <a:lstStyle/>
          <a:p>
            <a:pPr algn="ctr" rtl="1"/>
            <a:r>
              <a:rPr lang="ar-AE" sz="1600">
                <a:solidFill>
                  <a:srgbClr val="7AC143"/>
                </a:solidFill>
              </a:rPr>
              <a:t>ينقل البيانات جميعها</a:t>
            </a:r>
            <a:r>
              <a:rPr lang="ar-AE" sz="1400"/>
              <a:t> تلقائياً من الجهاز إلى الخادم الإلكتروني</a:t>
            </a:r>
            <a:endParaRPr lang="en-US" sz="1400" dirty="0"/>
          </a:p>
        </p:txBody>
      </p:sp>
      <p:grpSp>
        <p:nvGrpSpPr>
          <p:cNvPr id="33" name="Group 99"/>
          <p:cNvGrpSpPr/>
          <p:nvPr/>
        </p:nvGrpSpPr>
        <p:grpSpPr>
          <a:xfrm>
            <a:off x="731226" y="2094735"/>
            <a:ext cx="1439675" cy="1439863"/>
            <a:chOff x="3381375" y="2647950"/>
            <a:chExt cx="1439863" cy="1439863"/>
          </a:xfrm>
        </p:grpSpPr>
        <p:grpSp>
          <p:nvGrpSpPr>
            <p:cNvPr id="34" name="Group 6"/>
            <p:cNvGrpSpPr>
              <a:grpSpLocks/>
            </p:cNvGrpSpPr>
            <p:nvPr/>
          </p:nvGrpSpPr>
          <p:grpSpPr bwMode="auto">
            <a:xfrm>
              <a:off x="3381375" y="2647950"/>
              <a:ext cx="1439863" cy="1439863"/>
              <a:chOff x="0" y="0"/>
              <a:chExt cx="4195" cy="4195"/>
            </a:xfrm>
          </p:grpSpPr>
          <p:grpSp>
            <p:nvGrpSpPr>
              <p:cNvPr id="36" name="Group 7"/>
              <p:cNvGrpSpPr>
                <a:grpSpLocks/>
              </p:cNvGrpSpPr>
              <p:nvPr/>
            </p:nvGrpSpPr>
            <p:grpSpPr bwMode="auto">
              <a:xfrm>
                <a:off x="0" y="0"/>
                <a:ext cx="4195" cy="4195"/>
                <a:chOff x="0" y="0"/>
                <a:chExt cx="2664000" cy="2664000"/>
              </a:xfrm>
            </p:grpSpPr>
            <p:sp>
              <p:nvSpPr>
                <p:cNvPr id="38" name="椭圆 12"/>
                <p:cNvSpPr>
                  <a:spLocks noChangeArrowheads="1"/>
                </p:cNvSpPr>
                <p:nvPr/>
              </p:nvSpPr>
              <p:spPr bwMode="auto">
                <a:xfrm>
                  <a:off x="0" y="0"/>
                  <a:ext cx="2664000" cy="2664000"/>
                </a:xfrm>
                <a:prstGeom prst="ellipse">
                  <a:avLst/>
                </a:prstGeom>
                <a:solidFill>
                  <a:srgbClr val="45494C"/>
                </a:solidFill>
                <a:ln w="12700">
                  <a:noFill/>
                  <a:round/>
                  <a:headEnd/>
                  <a:tailEnd/>
                </a:ln>
              </p:spPr>
              <p:txBody>
                <a:bodyPr rtlCol="1" anchor="ctr"/>
                <a:lstStyle/>
                <a:p>
                  <a:pPr algn="ctr" rtl="1" eaLnBrk="1" hangingPunct="1">
                    <a:buFont typeface="Arial" pitchFamily="34" charset="0"/>
                    <a:buNone/>
                  </a:pPr>
                  <a:endParaRPr lang="en-US" altLang="en-US" sz="9600" b="1">
                    <a:solidFill>
                      <a:srgbClr val="8EC31F"/>
                    </a:solidFill>
                    <a:latin typeface="Ostrich Sans Rounded"/>
                    <a:sym typeface="Ostrich Sans Rounded"/>
                  </a:endParaRPr>
                </a:p>
              </p:txBody>
            </p:sp>
            <p:sp>
              <p:nvSpPr>
                <p:cNvPr id="39" name="椭圆 13"/>
                <p:cNvSpPr>
                  <a:spLocks noChangeArrowheads="1"/>
                </p:cNvSpPr>
                <p:nvPr/>
              </p:nvSpPr>
              <p:spPr bwMode="auto">
                <a:xfrm>
                  <a:off x="107999" y="108000"/>
                  <a:ext cx="2448000" cy="2448000"/>
                </a:xfrm>
                <a:prstGeom prst="ellipse">
                  <a:avLst/>
                </a:prstGeom>
                <a:noFill/>
                <a:ln w="12700">
                  <a:solidFill>
                    <a:srgbClr val="FFFFFF"/>
                  </a:solidFill>
                  <a:round/>
                  <a:headEnd/>
                  <a:tailEnd/>
                </a:ln>
              </p:spPr>
              <p:txBody>
                <a:bodyPr rtlCol="1" anchor="ctr"/>
                <a:lstStyle/>
                <a:p>
                  <a:pPr algn="ctr" rtl="1" eaLnBrk="1" hangingPunct="1">
                    <a:buFont typeface="Arial" pitchFamily="34" charset="0"/>
                    <a:buNone/>
                  </a:pPr>
                  <a:endParaRPr lang="en-US" altLang="en-US" sz="9600" b="1">
                    <a:solidFill>
                      <a:srgbClr val="FFFFFF"/>
                    </a:solidFill>
                    <a:latin typeface="Ostrich Sans Rounded"/>
                    <a:sym typeface="Ostrich Sans Rounded"/>
                  </a:endParaRPr>
                </a:p>
              </p:txBody>
            </p:sp>
          </p:grpSp>
          <p:sp>
            <p:nvSpPr>
              <p:cNvPr id="37" name="矩形 11"/>
              <p:cNvSpPr>
                <a:spLocks noChangeArrowheads="1"/>
              </p:cNvSpPr>
              <p:nvPr/>
            </p:nvSpPr>
            <p:spPr bwMode="auto">
              <a:xfrm>
                <a:off x="703" y="618"/>
                <a:ext cx="3054" cy="1130"/>
              </a:xfrm>
              <a:prstGeom prst="rect">
                <a:avLst/>
              </a:prstGeom>
              <a:noFill/>
              <a:ln w="9525">
                <a:noFill/>
                <a:miter lim="800000"/>
                <a:headEnd/>
                <a:tailEnd/>
              </a:ln>
            </p:spPr>
            <p:txBody>
              <a:bodyPr rtlCol="1">
                <a:spAutoFit/>
              </a:bodyPr>
              <a:lstStyle/>
              <a:p>
                <a:pPr rtl="1">
                  <a:lnSpc>
                    <a:spcPct val="120000"/>
                  </a:lnSpc>
                  <a:buFont typeface="Arial" pitchFamily="34" charset="0"/>
                  <a:buNone/>
                </a:pPr>
                <a:endParaRPr lang="en-US" altLang="en-US" sz="1600">
                  <a:solidFill>
                    <a:srgbClr val="4C4C4C"/>
                  </a:solidFill>
                  <a:latin typeface="Myriad Pro Light" pitchFamily="34" charset="0"/>
                  <a:sym typeface="Myriad Pro Light" pitchFamily="34" charset="0"/>
                </a:endParaRPr>
              </a:p>
            </p:txBody>
          </p:sp>
        </p:grpSp>
        <p:pic>
          <p:nvPicPr>
            <p:cNvPr id="35" name="Picture 2"/>
            <p:cNvPicPr>
              <a:picLocks noChangeAspect="1" noChangeArrowheads="1"/>
            </p:cNvPicPr>
            <p:nvPr/>
          </p:nvPicPr>
          <p:blipFill>
            <a:blip r:embed="rId3"/>
            <a:srcRect/>
            <a:stretch>
              <a:fillRect/>
            </a:stretch>
          </p:blipFill>
          <p:spPr bwMode="auto">
            <a:xfrm>
              <a:off x="3660775" y="2903538"/>
              <a:ext cx="903288" cy="903287"/>
            </a:xfrm>
            <a:prstGeom prst="rect">
              <a:avLst/>
            </a:prstGeom>
            <a:noFill/>
            <a:ln w="9525">
              <a:noFill/>
              <a:miter lim="800000"/>
              <a:headEnd/>
              <a:tailEnd/>
            </a:ln>
          </p:spPr>
        </p:pic>
      </p:grpSp>
      <p:sp>
        <p:nvSpPr>
          <p:cNvPr id="40" name="TextBox 39">
            <a:extLst>
              <a:ext uri="{FF2B5EF4-FFF2-40B4-BE49-F238E27FC236}">
                <a16:creationId xmlns:a16="http://schemas.microsoft.com/office/drawing/2014/main" xmlns="" id="{9C2A804C-860C-42CE-B071-DD567E25871D}"/>
              </a:ext>
            </a:extLst>
          </p:cNvPr>
          <p:cNvSpPr txBox="1"/>
          <p:nvPr/>
        </p:nvSpPr>
        <p:spPr>
          <a:xfrm>
            <a:off x="3313602" y="3797525"/>
            <a:ext cx="2480487" cy="892552"/>
          </a:xfrm>
          <a:prstGeom prst="rect">
            <a:avLst/>
          </a:prstGeom>
          <a:noFill/>
        </p:spPr>
        <p:txBody>
          <a:bodyPr wrap="square" lIns="0" tIns="0" rIns="0" bIns="0" rtlCol="1">
            <a:spAutoFit/>
          </a:bodyPr>
          <a:lstStyle/>
          <a:p>
            <a:pPr algn="ctr" rtl="1"/>
            <a:r>
              <a:rPr lang="ar-AE" sz="1600">
                <a:solidFill>
                  <a:srgbClr val="7AC143"/>
                </a:solidFill>
              </a:rPr>
              <a:t>إدارة آلاف الوحدات الطرفية</a:t>
            </a:r>
            <a:r>
              <a:rPr lang="ar-AE" sz="1400"/>
              <a:t> لتسجيل الوقت والحضور والانصراف عن بُعد في ظل أكثر ظروف الشبكات (WLAN) تعقيداً</a:t>
            </a:r>
            <a:endParaRPr lang="en-US" sz="1400" dirty="0"/>
          </a:p>
        </p:txBody>
      </p:sp>
      <p:grpSp>
        <p:nvGrpSpPr>
          <p:cNvPr id="41" name="组合 111"/>
          <p:cNvGrpSpPr>
            <a:grpSpLocks/>
          </p:cNvGrpSpPr>
          <p:nvPr/>
        </p:nvGrpSpPr>
        <p:grpSpPr bwMode="auto">
          <a:xfrm>
            <a:off x="3834008" y="2077045"/>
            <a:ext cx="1439675" cy="1439862"/>
            <a:chOff x="0" y="0"/>
            <a:chExt cx="1440000" cy="1440000"/>
          </a:xfrm>
        </p:grpSpPr>
        <p:grpSp>
          <p:nvGrpSpPr>
            <p:cNvPr id="42" name="Group 6"/>
            <p:cNvGrpSpPr>
              <a:grpSpLocks/>
            </p:cNvGrpSpPr>
            <p:nvPr/>
          </p:nvGrpSpPr>
          <p:grpSpPr bwMode="auto">
            <a:xfrm>
              <a:off x="0" y="0"/>
              <a:ext cx="1440000" cy="1440000"/>
              <a:chOff x="0" y="0"/>
              <a:chExt cx="4195" cy="4195"/>
            </a:xfrm>
          </p:grpSpPr>
          <p:grpSp>
            <p:nvGrpSpPr>
              <p:cNvPr id="70" name="Group 7"/>
              <p:cNvGrpSpPr>
                <a:grpSpLocks/>
              </p:cNvGrpSpPr>
              <p:nvPr/>
            </p:nvGrpSpPr>
            <p:grpSpPr bwMode="auto">
              <a:xfrm>
                <a:off x="0" y="0"/>
                <a:ext cx="4195" cy="4195"/>
                <a:chOff x="0" y="0"/>
                <a:chExt cx="2664000" cy="2664000"/>
              </a:xfrm>
            </p:grpSpPr>
            <p:sp>
              <p:nvSpPr>
                <p:cNvPr id="72" name="椭圆 12"/>
                <p:cNvSpPr>
                  <a:spLocks noChangeArrowheads="1"/>
                </p:cNvSpPr>
                <p:nvPr/>
              </p:nvSpPr>
              <p:spPr bwMode="auto">
                <a:xfrm>
                  <a:off x="0" y="0"/>
                  <a:ext cx="2664000" cy="2664000"/>
                </a:xfrm>
                <a:prstGeom prst="ellipse">
                  <a:avLst/>
                </a:prstGeom>
                <a:solidFill>
                  <a:srgbClr val="45494C"/>
                </a:solidFill>
                <a:ln w="12700">
                  <a:noFill/>
                  <a:round/>
                  <a:headEnd/>
                  <a:tailEnd/>
                </a:ln>
              </p:spPr>
              <p:txBody>
                <a:bodyPr rtlCol="1" anchor="ctr"/>
                <a:lstStyle/>
                <a:p>
                  <a:pPr algn="ctr" rtl="1" eaLnBrk="1" hangingPunct="1">
                    <a:buFont typeface="Arial" pitchFamily="34" charset="0"/>
                    <a:buNone/>
                  </a:pPr>
                  <a:endParaRPr lang="en-US" altLang="en-US" sz="9600" b="1">
                    <a:solidFill>
                      <a:srgbClr val="8EC31F"/>
                    </a:solidFill>
                    <a:latin typeface="Ostrich Sans Rounded"/>
                    <a:sym typeface="Ostrich Sans Rounded"/>
                  </a:endParaRPr>
                </a:p>
              </p:txBody>
            </p:sp>
            <p:sp>
              <p:nvSpPr>
                <p:cNvPr id="73" name="椭圆 13"/>
                <p:cNvSpPr>
                  <a:spLocks noChangeArrowheads="1"/>
                </p:cNvSpPr>
                <p:nvPr/>
              </p:nvSpPr>
              <p:spPr bwMode="auto">
                <a:xfrm>
                  <a:off x="107999" y="108000"/>
                  <a:ext cx="2448000" cy="2448000"/>
                </a:xfrm>
                <a:prstGeom prst="ellipse">
                  <a:avLst/>
                </a:prstGeom>
                <a:noFill/>
                <a:ln w="12700">
                  <a:solidFill>
                    <a:srgbClr val="FFFFFF"/>
                  </a:solidFill>
                  <a:round/>
                  <a:headEnd/>
                  <a:tailEnd/>
                </a:ln>
              </p:spPr>
              <p:txBody>
                <a:bodyPr rtlCol="1" anchor="ctr"/>
                <a:lstStyle/>
                <a:p>
                  <a:pPr algn="ctr" rtl="1" eaLnBrk="1" hangingPunct="1">
                    <a:buFont typeface="Arial" pitchFamily="34" charset="0"/>
                    <a:buNone/>
                  </a:pPr>
                  <a:endParaRPr lang="en-US" altLang="en-US" sz="9600" b="1">
                    <a:solidFill>
                      <a:srgbClr val="FFFFFF"/>
                    </a:solidFill>
                    <a:latin typeface="Ostrich Sans Rounded"/>
                    <a:sym typeface="Ostrich Sans Rounded"/>
                  </a:endParaRPr>
                </a:p>
              </p:txBody>
            </p:sp>
          </p:grpSp>
          <p:sp>
            <p:nvSpPr>
              <p:cNvPr id="71" name="矩形 11"/>
              <p:cNvSpPr>
                <a:spLocks noChangeArrowheads="1"/>
              </p:cNvSpPr>
              <p:nvPr/>
            </p:nvSpPr>
            <p:spPr bwMode="auto">
              <a:xfrm>
                <a:off x="703" y="618"/>
                <a:ext cx="3054" cy="1130"/>
              </a:xfrm>
              <a:prstGeom prst="rect">
                <a:avLst/>
              </a:prstGeom>
              <a:noFill/>
              <a:ln w="9525">
                <a:noFill/>
                <a:miter lim="800000"/>
                <a:headEnd/>
                <a:tailEnd/>
              </a:ln>
            </p:spPr>
            <p:txBody>
              <a:bodyPr rtlCol="1">
                <a:spAutoFit/>
              </a:bodyPr>
              <a:lstStyle/>
              <a:p>
                <a:pPr rtl="1">
                  <a:lnSpc>
                    <a:spcPct val="120000"/>
                  </a:lnSpc>
                  <a:buFont typeface="Arial" pitchFamily="34" charset="0"/>
                  <a:buNone/>
                </a:pPr>
                <a:endParaRPr lang="en-US" altLang="en-US" sz="1600">
                  <a:solidFill>
                    <a:srgbClr val="4C4C4C"/>
                  </a:solidFill>
                  <a:latin typeface="Myriad Pro Light" pitchFamily="34" charset="0"/>
                  <a:sym typeface="Myriad Pro Light" pitchFamily="34" charset="0"/>
                </a:endParaRPr>
              </a:p>
            </p:txBody>
          </p:sp>
        </p:grpSp>
        <p:grpSp>
          <p:nvGrpSpPr>
            <p:cNvPr id="43" name="Group 79"/>
            <p:cNvGrpSpPr>
              <a:grpSpLocks/>
            </p:cNvGrpSpPr>
            <p:nvPr/>
          </p:nvGrpSpPr>
          <p:grpSpPr bwMode="auto">
            <a:xfrm>
              <a:off x="328236" y="313990"/>
              <a:ext cx="781270" cy="785317"/>
              <a:chOff x="0" y="0"/>
              <a:chExt cx="4222753" cy="3667124"/>
            </a:xfrm>
          </p:grpSpPr>
          <p:sp>
            <p:nvSpPr>
              <p:cNvPr id="44" name="Rectangle 6"/>
              <p:cNvSpPr>
                <a:spLocks noChangeArrowheads="1"/>
              </p:cNvSpPr>
              <p:nvPr/>
            </p:nvSpPr>
            <p:spPr bwMode="auto">
              <a:xfrm>
                <a:off x="3101976" y="1747840"/>
                <a:ext cx="115889" cy="49213"/>
              </a:xfrm>
              <a:prstGeom prst="rect">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45" name="Rectangle 7"/>
              <p:cNvSpPr>
                <a:spLocks noChangeArrowheads="1"/>
              </p:cNvSpPr>
              <p:nvPr/>
            </p:nvSpPr>
            <p:spPr bwMode="auto">
              <a:xfrm>
                <a:off x="3333755" y="1747840"/>
                <a:ext cx="112713" cy="49213"/>
              </a:xfrm>
              <a:prstGeom prst="rect">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46" name="Rectangle 8"/>
              <p:cNvSpPr>
                <a:spLocks noChangeArrowheads="1"/>
              </p:cNvSpPr>
              <p:nvPr/>
            </p:nvSpPr>
            <p:spPr bwMode="auto">
              <a:xfrm>
                <a:off x="630238" y="1747840"/>
                <a:ext cx="115889" cy="49213"/>
              </a:xfrm>
              <a:prstGeom prst="rect">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47" name="Rectangle 9"/>
              <p:cNvSpPr>
                <a:spLocks noChangeArrowheads="1"/>
              </p:cNvSpPr>
              <p:nvPr/>
            </p:nvSpPr>
            <p:spPr bwMode="auto">
              <a:xfrm>
                <a:off x="862012" y="1747840"/>
                <a:ext cx="117475" cy="49213"/>
              </a:xfrm>
              <a:prstGeom prst="rect">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48" name="Freeform 10"/>
              <p:cNvSpPr>
                <a:spLocks noChangeArrowheads="1"/>
              </p:cNvSpPr>
              <p:nvPr/>
            </p:nvSpPr>
            <p:spPr bwMode="auto">
              <a:xfrm>
                <a:off x="1439863" y="908048"/>
                <a:ext cx="101598" cy="123823"/>
              </a:xfrm>
              <a:custGeom>
                <a:avLst/>
                <a:gdLst>
                  <a:gd name="T0" fmla="*/ 2147483647 w 64"/>
                  <a:gd name="T1" fmla="*/ 2147483647 h 78"/>
                  <a:gd name="T2" fmla="*/ 2147483647 w 64"/>
                  <a:gd name="T3" fmla="*/ 2147483647 h 78"/>
                  <a:gd name="T4" fmla="*/ 2147483647 w 64"/>
                  <a:gd name="T5" fmla="*/ 0 h 78"/>
                  <a:gd name="T6" fmla="*/ 0 w 64"/>
                  <a:gd name="T7" fmla="*/ 2147483647 h 78"/>
                  <a:gd name="T8" fmla="*/ 2147483647 w 64"/>
                  <a:gd name="T9" fmla="*/ 2147483647 h 78"/>
                  <a:gd name="T10" fmla="*/ 0 60000 65536"/>
                  <a:gd name="T11" fmla="*/ 0 60000 65536"/>
                  <a:gd name="T12" fmla="*/ 0 60000 65536"/>
                  <a:gd name="T13" fmla="*/ 0 60000 65536"/>
                  <a:gd name="T14" fmla="*/ 0 60000 65536"/>
                  <a:gd name="T15" fmla="*/ 0 w 64"/>
                  <a:gd name="T16" fmla="*/ 0 h 78"/>
                  <a:gd name="T17" fmla="*/ 64 w 64"/>
                  <a:gd name="T18" fmla="*/ 78 h 78"/>
                </a:gdLst>
                <a:ahLst/>
                <a:cxnLst>
                  <a:cxn ang="T10">
                    <a:pos x="T0" y="T1"/>
                  </a:cxn>
                  <a:cxn ang="T11">
                    <a:pos x="T2" y="T3"/>
                  </a:cxn>
                  <a:cxn ang="T12">
                    <a:pos x="T4" y="T5"/>
                  </a:cxn>
                  <a:cxn ang="T13">
                    <a:pos x="T6" y="T7"/>
                  </a:cxn>
                  <a:cxn ang="T14">
                    <a:pos x="T8" y="T9"/>
                  </a:cxn>
                </a:cxnLst>
                <a:rect l="T15" t="T16" r="T17" b="T18"/>
                <a:pathLst>
                  <a:path w="64" h="78">
                    <a:moveTo>
                      <a:pt x="36" y="78"/>
                    </a:moveTo>
                    <a:lnTo>
                      <a:pt x="64" y="64"/>
                    </a:lnTo>
                    <a:lnTo>
                      <a:pt x="26" y="0"/>
                    </a:lnTo>
                    <a:lnTo>
                      <a:pt x="0" y="17"/>
                    </a:lnTo>
                    <a:lnTo>
                      <a:pt x="36" y="78"/>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49" name="Freeform 11"/>
              <p:cNvSpPr>
                <a:spLocks noChangeArrowheads="1"/>
              </p:cNvSpPr>
              <p:nvPr/>
            </p:nvSpPr>
            <p:spPr bwMode="auto">
              <a:xfrm>
                <a:off x="1555753" y="1111249"/>
                <a:ext cx="98427" cy="123823"/>
              </a:xfrm>
              <a:custGeom>
                <a:avLst/>
                <a:gdLst>
                  <a:gd name="T0" fmla="*/ 2147483647 w 62"/>
                  <a:gd name="T1" fmla="*/ 2147483647 h 78"/>
                  <a:gd name="T2" fmla="*/ 2147483647 w 62"/>
                  <a:gd name="T3" fmla="*/ 2147483647 h 78"/>
                  <a:gd name="T4" fmla="*/ 2147483647 w 62"/>
                  <a:gd name="T5" fmla="*/ 0 h 78"/>
                  <a:gd name="T6" fmla="*/ 0 w 62"/>
                  <a:gd name="T7" fmla="*/ 2147483647 h 78"/>
                  <a:gd name="T8" fmla="*/ 2147483647 w 62"/>
                  <a:gd name="T9" fmla="*/ 2147483647 h 78"/>
                  <a:gd name="T10" fmla="*/ 0 60000 65536"/>
                  <a:gd name="T11" fmla="*/ 0 60000 65536"/>
                  <a:gd name="T12" fmla="*/ 0 60000 65536"/>
                  <a:gd name="T13" fmla="*/ 0 60000 65536"/>
                  <a:gd name="T14" fmla="*/ 0 60000 65536"/>
                  <a:gd name="T15" fmla="*/ 0 w 62"/>
                  <a:gd name="T16" fmla="*/ 0 h 78"/>
                  <a:gd name="T17" fmla="*/ 62 w 62"/>
                  <a:gd name="T18" fmla="*/ 78 h 78"/>
                </a:gdLst>
                <a:ahLst/>
                <a:cxnLst>
                  <a:cxn ang="T10">
                    <a:pos x="T0" y="T1"/>
                  </a:cxn>
                  <a:cxn ang="T11">
                    <a:pos x="T2" y="T3"/>
                  </a:cxn>
                  <a:cxn ang="T12">
                    <a:pos x="T4" y="T5"/>
                  </a:cxn>
                  <a:cxn ang="T13">
                    <a:pos x="T6" y="T7"/>
                  </a:cxn>
                  <a:cxn ang="T14">
                    <a:pos x="T8" y="T9"/>
                  </a:cxn>
                </a:cxnLst>
                <a:rect l="T15" t="T16" r="T17" b="T18"/>
                <a:pathLst>
                  <a:path w="62" h="78">
                    <a:moveTo>
                      <a:pt x="36" y="78"/>
                    </a:moveTo>
                    <a:lnTo>
                      <a:pt x="62" y="61"/>
                    </a:lnTo>
                    <a:lnTo>
                      <a:pt x="26" y="0"/>
                    </a:lnTo>
                    <a:lnTo>
                      <a:pt x="0" y="14"/>
                    </a:lnTo>
                    <a:lnTo>
                      <a:pt x="36" y="78"/>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0" name="Freeform 12"/>
              <p:cNvSpPr>
                <a:spLocks noChangeArrowheads="1"/>
              </p:cNvSpPr>
              <p:nvPr/>
            </p:nvSpPr>
            <p:spPr bwMode="auto">
              <a:xfrm>
                <a:off x="2411417" y="1111249"/>
                <a:ext cx="98427" cy="123823"/>
              </a:xfrm>
              <a:custGeom>
                <a:avLst/>
                <a:gdLst>
                  <a:gd name="T0" fmla="*/ 2147483647 w 62"/>
                  <a:gd name="T1" fmla="*/ 2147483647 h 78"/>
                  <a:gd name="T2" fmla="*/ 2147483647 w 62"/>
                  <a:gd name="T3" fmla="*/ 2147483647 h 78"/>
                  <a:gd name="T4" fmla="*/ 2147483647 w 62"/>
                  <a:gd name="T5" fmla="*/ 0 h 78"/>
                  <a:gd name="T6" fmla="*/ 0 w 62"/>
                  <a:gd name="T7" fmla="*/ 2147483647 h 78"/>
                  <a:gd name="T8" fmla="*/ 2147483647 w 62"/>
                  <a:gd name="T9" fmla="*/ 2147483647 h 78"/>
                  <a:gd name="T10" fmla="*/ 0 60000 65536"/>
                  <a:gd name="T11" fmla="*/ 0 60000 65536"/>
                  <a:gd name="T12" fmla="*/ 0 60000 65536"/>
                  <a:gd name="T13" fmla="*/ 0 60000 65536"/>
                  <a:gd name="T14" fmla="*/ 0 60000 65536"/>
                  <a:gd name="T15" fmla="*/ 0 w 62"/>
                  <a:gd name="T16" fmla="*/ 0 h 78"/>
                  <a:gd name="T17" fmla="*/ 62 w 62"/>
                  <a:gd name="T18" fmla="*/ 78 h 78"/>
                </a:gdLst>
                <a:ahLst/>
                <a:cxnLst>
                  <a:cxn ang="T10">
                    <a:pos x="T0" y="T1"/>
                  </a:cxn>
                  <a:cxn ang="T11">
                    <a:pos x="T2" y="T3"/>
                  </a:cxn>
                  <a:cxn ang="T12">
                    <a:pos x="T4" y="T5"/>
                  </a:cxn>
                  <a:cxn ang="T13">
                    <a:pos x="T6" y="T7"/>
                  </a:cxn>
                  <a:cxn ang="T14">
                    <a:pos x="T8" y="T9"/>
                  </a:cxn>
                </a:cxnLst>
                <a:rect l="T15" t="T16" r="T17" b="T18"/>
                <a:pathLst>
                  <a:path w="62" h="78">
                    <a:moveTo>
                      <a:pt x="26" y="78"/>
                    </a:moveTo>
                    <a:lnTo>
                      <a:pt x="62" y="14"/>
                    </a:lnTo>
                    <a:lnTo>
                      <a:pt x="36" y="0"/>
                    </a:lnTo>
                    <a:lnTo>
                      <a:pt x="0" y="61"/>
                    </a:lnTo>
                    <a:lnTo>
                      <a:pt x="26" y="78"/>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1" name="Freeform 13"/>
              <p:cNvSpPr>
                <a:spLocks noChangeArrowheads="1"/>
              </p:cNvSpPr>
              <p:nvPr/>
            </p:nvSpPr>
            <p:spPr bwMode="auto">
              <a:xfrm>
                <a:off x="2527301" y="908048"/>
                <a:ext cx="98427" cy="123823"/>
              </a:xfrm>
              <a:custGeom>
                <a:avLst/>
                <a:gdLst>
                  <a:gd name="T0" fmla="*/ 2147483647 w 62"/>
                  <a:gd name="T1" fmla="*/ 2147483647 h 78"/>
                  <a:gd name="T2" fmla="*/ 2147483647 w 62"/>
                  <a:gd name="T3" fmla="*/ 2147483647 h 78"/>
                  <a:gd name="T4" fmla="*/ 2147483647 w 62"/>
                  <a:gd name="T5" fmla="*/ 0 h 78"/>
                  <a:gd name="T6" fmla="*/ 0 w 62"/>
                  <a:gd name="T7" fmla="*/ 2147483647 h 78"/>
                  <a:gd name="T8" fmla="*/ 2147483647 w 62"/>
                  <a:gd name="T9" fmla="*/ 2147483647 h 78"/>
                  <a:gd name="T10" fmla="*/ 0 60000 65536"/>
                  <a:gd name="T11" fmla="*/ 0 60000 65536"/>
                  <a:gd name="T12" fmla="*/ 0 60000 65536"/>
                  <a:gd name="T13" fmla="*/ 0 60000 65536"/>
                  <a:gd name="T14" fmla="*/ 0 60000 65536"/>
                  <a:gd name="T15" fmla="*/ 0 w 62"/>
                  <a:gd name="T16" fmla="*/ 0 h 78"/>
                  <a:gd name="T17" fmla="*/ 62 w 62"/>
                  <a:gd name="T18" fmla="*/ 78 h 78"/>
                </a:gdLst>
                <a:ahLst/>
                <a:cxnLst>
                  <a:cxn ang="T10">
                    <a:pos x="T0" y="T1"/>
                  </a:cxn>
                  <a:cxn ang="T11">
                    <a:pos x="T2" y="T3"/>
                  </a:cxn>
                  <a:cxn ang="T12">
                    <a:pos x="T4" y="T5"/>
                  </a:cxn>
                  <a:cxn ang="T13">
                    <a:pos x="T6" y="T7"/>
                  </a:cxn>
                  <a:cxn ang="T14">
                    <a:pos x="T8" y="T9"/>
                  </a:cxn>
                </a:cxnLst>
                <a:rect l="T15" t="T16" r="T17" b="T18"/>
                <a:pathLst>
                  <a:path w="62" h="78">
                    <a:moveTo>
                      <a:pt x="26" y="78"/>
                    </a:moveTo>
                    <a:lnTo>
                      <a:pt x="62" y="17"/>
                    </a:lnTo>
                    <a:lnTo>
                      <a:pt x="36" y="0"/>
                    </a:lnTo>
                    <a:lnTo>
                      <a:pt x="0" y="64"/>
                    </a:lnTo>
                    <a:lnTo>
                      <a:pt x="26" y="78"/>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2" name="Freeform 14"/>
              <p:cNvSpPr>
                <a:spLocks noChangeArrowheads="1"/>
              </p:cNvSpPr>
              <p:nvPr/>
            </p:nvSpPr>
            <p:spPr bwMode="auto">
              <a:xfrm>
                <a:off x="1555753" y="2392361"/>
                <a:ext cx="98427" cy="123823"/>
              </a:xfrm>
              <a:custGeom>
                <a:avLst/>
                <a:gdLst>
                  <a:gd name="T0" fmla="*/ 0 w 62"/>
                  <a:gd name="T1" fmla="*/ 2147483647 h 78"/>
                  <a:gd name="T2" fmla="*/ 2147483647 w 62"/>
                  <a:gd name="T3" fmla="*/ 2147483647 h 78"/>
                  <a:gd name="T4" fmla="*/ 2147483647 w 62"/>
                  <a:gd name="T5" fmla="*/ 2147483647 h 78"/>
                  <a:gd name="T6" fmla="*/ 2147483647 w 62"/>
                  <a:gd name="T7" fmla="*/ 0 h 78"/>
                  <a:gd name="T8" fmla="*/ 0 w 62"/>
                  <a:gd name="T9" fmla="*/ 2147483647 h 78"/>
                  <a:gd name="T10" fmla="*/ 0 60000 65536"/>
                  <a:gd name="T11" fmla="*/ 0 60000 65536"/>
                  <a:gd name="T12" fmla="*/ 0 60000 65536"/>
                  <a:gd name="T13" fmla="*/ 0 60000 65536"/>
                  <a:gd name="T14" fmla="*/ 0 60000 65536"/>
                  <a:gd name="T15" fmla="*/ 0 w 62"/>
                  <a:gd name="T16" fmla="*/ 0 h 78"/>
                  <a:gd name="T17" fmla="*/ 62 w 62"/>
                  <a:gd name="T18" fmla="*/ 78 h 78"/>
                </a:gdLst>
                <a:ahLst/>
                <a:cxnLst>
                  <a:cxn ang="T10">
                    <a:pos x="T0" y="T1"/>
                  </a:cxn>
                  <a:cxn ang="T11">
                    <a:pos x="T2" y="T3"/>
                  </a:cxn>
                  <a:cxn ang="T12">
                    <a:pos x="T4" y="T5"/>
                  </a:cxn>
                  <a:cxn ang="T13">
                    <a:pos x="T6" y="T7"/>
                  </a:cxn>
                  <a:cxn ang="T14">
                    <a:pos x="T8" y="T9"/>
                  </a:cxn>
                </a:cxnLst>
                <a:rect l="T15" t="T16" r="T17" b="T18"/>
                <a:pathLst>
                  <a:path w="62" h="78">
                    <a:moveTo>
                      <a:pt x="0" y="64"/>
                    </a:moveTo>
                    <a:lnTo>
                      <a:pt x="26" y="78"/>
                    </a:lnTo>
                    <a:lnTo>
                      <a:pt x="62" y="14"/>
                    </a:lnTo>
                    <a:lnTo>
                      <a:pt x="36" y="0"/>
                    </a:lnTo>
                    <a:lnTo>
                      <a:pt x="0" y="64"/>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3" name="Freeform 15"/>
              <p:cNvSpPr>
                <a:spLocks noChangeArrowheads="1"/>
              </p:cNvSpPr>
              <p:nvPr/>
            </p:nvSpPr>
            <p:spPr bwMode="auto">
              <a:xfrm>
                <a:off x="1439863" y="2590799"/>
                <a:ext cx="101598" cy="128586"/>
              </a:xfrm>
              <a:custGeom>
                <a:avLst/>
                <a:gdLst>
                  <a:gd name="T0" fmla="*/ 0 w 64"/>
                  <a:gd name="T1" fmla="*/ 2147483647 h 81"/>
                  <a:gd name="T2" fmla="*/ 2147483647 w 64"/>
                  <a:gd name="T3" fmla="*/ 2147483647 h 81"/>
                  <a:gd name="T4" fmla="*/ 2147483647 w 64"/>
                  <a:gd name="T5" fmla="*/ 2147483647 h 81"/>
                  <a:gd name="T6" fmla="*/ 2147483647 w 64"/>
                  <a:gd name="T7" fmla="*/ 0 h 81"/>
                  <a:gd name="T8" fmla="*/ 0 w 64"/>
                  <a:gd name="T9" fmla="*/ 2147483647 h 81"/>
                  <a:gd name="T10" fmla="*/ 0 60000 65536"/>
                  <a:gd name="T11" fmla="*/ 0 60000 65536"/>
                  <a:gd name="T12" fmla="*/ 0 60000 65536"/>
                  <a:gd name="T13" fmla="*/ 0 60000 65536"/>
                  <a:gd name="T14" fmla="*/ 0 60000 65536"/>
                  <a:gd name="T15" fmla="*/ 0 w 64"/>
                  <a:gd name="T16" fmla="*/ 0 h 81"/>
                  <a:gd name="T17" fmla="*/ 64 w 64"/>
                  <a:gd name="T18" fmla="*/ 81 h 81"/>
                </a:gdLst>
                <a:ahLst/>
                <a:cxnLst>
                  <a:cxn ang="T10">
                    <a:pos x="T0" y="T1"/>
                  </a:cxn>
                  <a:cxn ang="T11">
                    <a:pos x="T2" y="T3"/>
                  </a:cxn>
                  <a:cxn ang="T12">
                    <a:pos x="T4" y="T5"/>
                  </a:cxn>
                  <a:cxn ang="T13">
                    <a:pos x="T6" y="T7"/>
                  </a:cxn>
                  <a:cxn ang="T14">
                    <a:pos x="T8" y="T9"/>
                  </a:cxn>
                </a:cxnLst>
                <a:rect l="T15" t="T16" r="T17" b="T18"/>
                <a:pathLst>
                  <a:path w="64" h="81">
                    <a:moveTo>
                      <a:pt x="0" y="64"/>
                    </a:moveTo>
                    <a:lnTo>
                      <a:pt x="26" y="81"/>
                    </a:lnTo>
                    <a:lnTo>
                      <a:pt x="64" y="17"/>
                    </a:lnTo>
                    <a:lnTo>
                      <a:pt x="36" y="0"/>
                    </a:lnTo>
                    <a:lnTo>
                      <a:pt x="0" y="64"/>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4" name="Freeform 16"/>
              <p:cNvSpPr>
                <a:spLocks noChangeArrowheads="1"/>
              </p:cNvSpPr>
              <p:nvPr/>
            </p:nvSpPr>
            <p:spPr bwMode="auto">
              <a:xfrm>
                <a:off x="2527301" y="2590799"/>
                <a:ext cx="98427" cy="128586"/>
              </a:xfrm>
              <a:custGeom>
                <a:avLst/>
                <a:gdLst>
                  <a:gd name="T0" fmla="*/ 2147483647 w 62"/>
                  <a:gd name="T1" fmla="*/ 0 h 81"/>
                  <a:gd name="T2" fmla="*/ 0 w 62"/>
                  <a:gd name="T3" fmla="*/ 2147483647 h 81"/>
                  <a:gd name="T4" fmla="*/ 2147483647 w 62"/>
                  <a:gd name="T5" fmla="*/ 2147483647 h 81"/>
                  <a:gd name="T6" fmla="*/ 2147483647 w 62"/>
                  <a:gd name="T7" fmla="*/ 2147483647 h 81"/>
                  <a:gd name="T8" fmla="*/ 2147483647 w 62"/>
                  <a:gd name="T9" fmla="*/ 0 h 81"/>
                  <a:gd name="T10" fmla="*/ 0 60000 65536"/>
                  <a:gd name="T11" fmla="*/ 0 60000 65536"/>
                  <a:gd name="T12" fmla="*/ 0 60000 65536"/>
                  <a:gd name="T13" fmla="*/ 0 60000 65536"/>
                  <a:gd name="T14" fmla="*/ 0 60000 65536"/>
                  <a:gd name="T15" fmla="*/ 0 w 62"/>
                  <a:gd name="T16" fmla="*/ 0 h 81"/>
                  <a:gd name="T17" fmla="*/ 62 w 62"/>
                  <a:gd name="T18" fmla="*/ 81 h 81"/>
                </a:gdLst>
                <a:ahLst/>
                <a:cxnLst>
                  <a:cxn ang="T10">
                    <a:pos x="T0" y="T1"/>
                  </a:cxn>
                  <a:cxn ang="T11">
                    <a:pos x="T2" y="T3"/>
                  </a:cxn>
                  <a:cxn ang="T12">
                    <a:pos x="T4" y="T5"/>
                  </a:cxn>
                  <a:cxn ang="T13">
                    <a:pos x="T6" y="T7"/>
                  </a:cxn>
                  <a:cxn ang="T14">
                    <a:pos x="T8" y="T9"/>
                  </a:cxn>
                </a:cxnLst>
                <a:rect l="T15" t="T16" r="T17" b="T18"/>
                <a:pathLst>
                  <a:path w="62" h="81">
                    <a:moveTo>
                      <a:pt x="26" y="0"/>
                    </a:moveTo>
                    <a:lnTo>
                      <a:pt x="0" y="17"/>
                    </a:lnTo>
                    <a:lnTo>
                      <a:pt x="36" y="81"/>
                    </a:lnTo>
                    <a:lnTo>
                      <a:pt x="62" y="64"/>
                    </a:lnTo>
                    <a:lnTo>
                      <a:pt x="26" y="0"/>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5" name="Freeform 17"/>
              <p:cNvSpPr>
                <a:spLocks noChangeArrowheads="1"/>
              </p:cNvSpPr>
              <p:nvPr/>
            </p:nvSpPr>
            <p:spPr bwMode="auto">
              <a:xfrm>
                <a:off x="2411417" y="2392361"/>
                <a:ext cx="98427" cy="123823"/>
              </a:xfrm>
              <a:custGeom>
                <a:avLst/>
                <a:gdLst>
                  <a:gd name="T0" fmla="*/ 0 w 62"/>
                  <a:gd name="T1" fmla="*/ 2147483647 h 78"/>
                  <a:gd name="T2" fmla="*/ 2147483647 w 62"/>
                  <a:gd name="T3" fmla="*/ 2147483647 h 78"/>
                  <a:gd name="T4" fmla="*/ 2147483647 w 62"/>
                  <a:gd name="T5" fmla="*/ 2147483647 h 78"/>
                  <a:gd name="T6" fmla="*/ 2147483647 w 62"/>
                  <a:gd name="T7" fmla="*/ 0 h 78"/>
                  <a:gd name="T8" fmla="*/ 0 w 62"/>
                  <a:gd name="T9" fmla="*/ 2147483647 h 78"/>
                  <a:gd name="T10" fmla="*/ 0 60000 65536"/>
                  <a:gd name="T11" fmla="*/ 0 60000 65536"/>
                  <a:gd name="T12" fmla="*/ 0 60000 65536"/>
                  <a:gd name="T13" fmla="*/ 0 60000 65536"/>
                  <a:gd name="T14" fmla="*/ 0 60000 65536"/>
                  <a:gd name="T15" fmla="*/ 0 w 62"/>
                  <a:gd name="T16" fmla="*/ 0 h 78"/>
                  <a:gd name="T17" fmla="*/ 62 w 62"/>
                  <a:gd name="T18" fmla="*/ 78 h 78"/>
                </a:gdLst>
                <a:ahLst/>
                <a:cxnLst>
                  <a:cxn ang="T10">
                    <a:pos x="T0" y="T1"/>
                  </a:cxn>
                  <a:cxn ang="T11">
                    <a:pos x="T2" y="T3"/>
                  </a:cxn>
                  <a:cxn ang="T12">
                    <a:pos x="T4" y="T5"/>
                  </a:cxn>
                  <a:cxn ang="T13">
                    <a:pos x="T6" y="T7"/>
                  </a:cxn>
                  <a:cxn ang="T14">
                    <a:pos x="T8" y="T9"/>
                  </a:cxn>
                </a:cxnLst>
                <a:rect l="T15" t="T16" r="T17" b="T18"/>
                <a:pathLst>
                  <a:path w="62" h="78">
                    <a:moveTo>
                      <a:pt x="0" y="14"/>
                    </a:moveTo>
                    <a:lnTo>
                      <a:pt x="36" y="78"/>
                    </a:lnTo>
                    <a:lnTo>
                      <a:pt x="62" y="64"/>
                    </a:lnTo>
                    <a:lnTo>
                      <a:pt x="26" y="0"/>
                    </a:lnTo>
                    <a:lnTo>
                      <a:pt x="0" y="14"/>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6" name="Freeform 18"/>
              <p:cNvSpPr>
                <a:spLocks noChangeArrowheads="1"/>
              </p:cNvSpPr>
              <p:nvPr/>
            </p:nvSpPr>
            <p:spPr bwMode="auto">
              <a:xfrm>
                <a:off x="1117601" y="1293811"/>
                <a:ext cx="1833566" cy="1068390"/>
              </a:xfrm>
              <a:custGeom>
                <a:avLst/>
                <a:gdLst>
                  <a:gd name="T0" fmla="*/ 2147483647 w 489"/>
                  <a:gd name="T1" fmla="*/ 2147483647 h 285"/>
                  <a:gd name="T2" fmla="*/ 2147483647 w 489"/>
                  <a:gd name="T3" fmla="*/ 2147483647 h 285"/>
                  <a:gd name="T4" fmla="*/ 2147483647 w 489"/>
                  <a:gd name="T5" fmla="*/ 2147483647 h 285"/>
                  <a:gd name="T6" fmla="*/ 2147483647 w 489"/>
                  <a:gd name="T7" fmla="*/ 2147483647 h 285"/>
                  <a:gd name="T8" fmla="*/ 2147483647 w 489"/>
                  <a:gd name="T9" fmla="*/ 0 h 285"/>
                  <a:gd name="T10" fmla="*/ 2147483647 w 489"/>
                  <a:gd name="T11" fmla="*/ 2147483647 h 285"/>
                  <a:gd name="T12" fmla="*/ 2147483647 w 489"/>
                  <a:gd name="T13" fmla="*/ 2147483647 h 285"/>
                  <a:gd name="T14" fmla="*/ 2147483647 w 489"/>
                  <a:gd name="T15" fmla="*/ 2147483647 h 285"/>
                  <a:gd name="T16" fmla="*/ 2147483647 w 489"/>
                  <a:gd name="T17" fmla="*/ 2147483647 h 285"/>
                  <a:gd name="T18" fmla="*/ 0 w 489"/>
                  <a:gd name="T19" fmla="*/ 2147483647 h 285"/>
                  <a:gd name="T20" fmla="*/ 2147483647 w 489"/>
                  <a:gd name="T21" fmla="*/ 2147483647 h 285"/>
                  <a:gd name="T22" fmla="*/ 2147483647 w 489"/>
                  <a:gd name="T23" fmla="*/ 2147483647 h 285"/>
                  <a:gd name="T24" fmla="*/ 2147483647 w 489"/>
                  <a:gd name="T25" fmla="*/ 2147483647 h 285"/>
                  <a:gd name="T26" fmla="*/ 2147483647 w 489"/>
                  <a:gd name="T27" fmla="*/ 2147483647 h 285"/>
                  <a:gd name="T28" fmla="*/ 2147483647 w 489"/>
                  <a:gd name="T29" fmla="*/ 2147483647 h 285"/>
                  <a:gd name="T30" fmla="*/ 2147483647 w 489"/>
                  <a:gd name="T31" fmla="*/ 2147483647 h 285"/>
                  <a:gd name="T32" fmla="*/ 2147483647 w 489"/>
                  <a:gd name="T33" fmla="*/ 2147483647 h 285"/>
                  <a:gd name="T34" fmla="*/ 2147483647 w 489"/>
                  <a:gd name="T35" fmla="*/ 2147483647 h 285"/>
                  <a:gd name="T36" fmla="*/ 2147483647 w 489"/>
                  <a:gd name="T37" fmla="*/ 2147483647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9"/>
                  <a:gd name="T58" fmla="*/ 0 h 285"/>
                  <a:gd name="T59" fmla="*/ 489 w 489"/>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w="9525">
                <a:solidFill>
                  <a:srgbClr val="FFFFFF"/>
                </a:solidFill>
                <a:miter lim="800000"/>
                <a:headEnd/>
                <a:tailEnd/>
              </a:ln>
            </p:spPr>
            <p:txBody>
              <a:bodyPr rtlCol="1"/>
              <a:lstStyle/>
              <a:p>
                <a:pPr rtl="1"/>
                <a:endParaRPr lang="en-US"/>
              </a:p>
            </p:txBody>
          </p:sp>
          <p:sp>
            <p:nvSpPr>
              <p:cNvPr id="57" name="Freeform 19"/>
              <p:cNvSpPr>
                <a:spLocks noEditPoints="1" noChangeArrowheads="1"/>
              </p:cNvSpPr>
              <p:nvPr/>
            </p:nvSpPr>
            <p:spPr bwMode="auto">
              <a:xfrm>
                <a:off x="858841" y="0"/>
                <a:ext cx="750890" cy="522290"/>
              </a:xfrm>
              <a:custGeom>
                <a:avLst/>
                <a:gdLst>
                  <a:gd name="T0" fmla="*/ 2147483647 w 200"/>
                  <a:gd name="T1" fmla="*/ 0 h 139"/>
                  <a:gd name="T2" fmla="*/ 2147483647 w 200"/>
                  <a:gd name="T3" fmla="*/ 0 h 139"/>
                  <a:gd name="T4" fmla="*/ 0 w 200"/>
                  <a:gd name="T5" fmla="*/ 2147483647 h 139"/>
                  <a:gd name="T6" fmla="*/ 0 w 200"/>
                  <a:gd name="T7" fmla="*/ 2147483647 h 139"/>
                  <a:gd name="T8" fmla="*/ 2147483647 w 200"/>
                  <a:gd name="T9" fmla="*/ 2147483647 h 139"/>
                  <a:gd name="T10" fmla="*/ 2147483647 w 200"/>
                  <a:gd name="T11" fmla="*/ 2147483647 h 139"/>
                  <a:gd name="T12" fmla="*/ 2147483647 w 200"/>
                  <a:gd name="T13" fmla="*/ 2147483647 h 139"/>
                  <a:gd name="T14" fmla="*/ 2147483647 w 200"/>
                  <a:gd name="T15" fmla="*/ 2147483647 h 139"/>
                  <a:gd name="T16" fmla="*/ 2147483647 w 200"/>
                  <a:gd name="T17" fmla="*/ 0 h 139"/>
                  <a:gd name="T18" fmla="*/ 2147483647 w 200"/>
                  <a:gd name="T19" fmla="*/ 2147483647 h 139"/>
                  <a:gd name="T20" fmla="*/ 2147483647 w 200"/>
                  <a:gd name="T21" fmla="*/ 2147483647 h 139"/>
                  <a:gd name="T22" fmla="*/ 2147483647 w 200"/>
                  <a:gd name="T23" fmla="*/ 2147483647 h 139"/>
                  <a:gd name="T24" fmla="*/ 2147483647 w 200"/>
                  <a:gd name="T25" fmla="*/ 2147483647 h 139"/>
                  <a:gd name="T26" fmla="*/ 2147483647 w 200"/>
                  <a:gd name="T27" fmla="*/ 2147483647 h 139"/>
                  <a:gd name="T28" fmla="*/ 2147483647 w 200"/>
                  <a:gd name="T29" fmla="*/ 2147483647 h 139"/>
                  <a:gd name="T30" fmla="*/ 2147483647 w 200"/>
                  <a:gd name="T31" fmla="*/ 2147483647 h 139"/>
                  <a:gd name="T32" fmla="*/ 2147483647 w 200"/>
                  <a:gd name="T33" fmla="*/ 2147483647 h 139"/>
                  <a:gd name="T34" fmla="*/ 2147483647 w 200"/>
                  <a:gd name="T35" fmla="*/ 2147483647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139"/>
                  <a:gd name="T56" fmla="*/ 200 w 200"/>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58" name="Freeform 20"/>
              <p:cNvSpPr>
                <a:spLocks noChangeArrowheads="1"/>
              </p:cNvSpPr>
              <p:nvPr/>
            </p:nvSpPr>
            <p:spPr bwMode="auto">
              <a:xfrm>
                <a:off x="715965" y="555627"/>
                <a:ext cx="1035051" cy="239710"/>
              </a:xfrm>
              <a:custGeom>
                <a:avLst/>
                <a:gdLst>
                  <a:gd name="T0" fmla="*/ 2147483647 w 276"/>
                  <a:gd name="T1" fmla="*/ 2147483647 h 64"/>
                  <a:gd name="T2" fmla="*/ 2147483647 w 276"/>
                  <a:gd name="T3" fmla="*/ 2147483647 h 64"/>
                  <a:gd name="T4" fmla="*/ 2147483647 w 276"/>
                  <a:gd name="T5" fmla="*/ 2147483647 h 64"/>
                  <a:gd name="T6" fmla="*/ 2147483647 w 276"/>
                  <a:gd name="T7" fmla="*/ 2147483647 h 64"/>
                  <a:gd name="T8" fmla="*/ 2147483647 w 276"/>
                  <a:gd name="T9" fmla="*/ 2147483647 h 64"/>
                  <a:gd name="T10" fmla="*/ 2147483647 w 276"/>
                  <a:gd name="T11" fmla="*/ 2147483647 h 64"/>
                  <a:gd name="T12" fmla="*/ 2147483647 w 276"/>
                  <a:gd name="T13" fmla="*/ 0 h 64"/>
                  <a:gd name="T14" fmla="*/ 2147483647 w 276"/>
                  <a:gd name="T15" fmla="*/ 0 h 64"/>
                  <a:gd name="T16" fmla="*/ 2147483647 w 276"/>
                  <a:gd name="T17" fmla="*/ 2147483647 h 64"/>
                  <a:gd name="T18" fmla="*/ 2147483647 w 276"/>
                  <a:gd name="T19" fmla="*/ 2147483647 h 64"/>
                  <a:gd name="T20" fmla="*/ 0 w 276"/>
                  <a:gd name="T21" fmla="*/ 2147483647 h 64"/>
                  <a:gd name="T22" fmla="*/ 0 w 276"/>
                  <a:gd name="T23" fmla="*/ 2147483647 h 64"/>
                  <a:gd name="T24" fmla="*/ 2147483647 w 276"/>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6"/>
                  <a:gd name="T40" fmla="*/ 0 h 64"/>
                  <a:gd name="T41" fmla="*/ 276 w 276"/>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w="9525">
                <a:solidFill>
                  <a:srgbClr val="FFFFFF"/>
                </a:solidFill>
                <a:miter lim="800000"/>
                <a:headEnd/>
                <a:tailEnd/>
              </a:ln>
            </p:spPr>
            <p:txBody>
              <a:bodyPr rtlCol="1"/>
              <a:lstStyle/>
              <a:p>
                <a:pPr rtl="1"/>
                <a:endParaRPr lang="en-US"/>
              </a:p>
            </p:txBody>
          </p:sp>
          <p:sp>
            <p:nvSpPr>
              <p:cNvPr id="59" name="Freeform 21"/>
              <p:cNvSpPr>
                <a:spLocks noEditPoints="1" noChangeArrowheads="1"/>
              </p:cNvSpPr>
              <p:nvPr/>
            </p:nvSpPr>
            <p:spPr bwMode="auto">
              <a:xfrm>
                <a:off x="2268541" y="41272"/>
                <a:ext cx="781053" cy="608012"/>
              </a:xfrm>
              <a:custGeom>
                <a:avLst/>
                <a:gdLst>
                  <a:gd name="T0" fmla="*/ 2147483647 w 208"/>
                  <a:gd name="T1" fmla="*/ 0 h 162"/>
                  <a:gd name="T2" fmla="*/ 2147483647 w 208"/>
                  <a:gd name="T3" fmla="*/ 0 h 162"/>
                  <a:gd name="T4" fmla="*/ 0 w 208"/>
                  <a:gd name="T5" fmla="*/ 2147483647 h 162"/>
                  <a:gd name="T6" fmla="*/ 0 w 208"/>
                  <a:gd name="T7" fmla="*/ 2147483647 h 162"/>
                  <a:gd name="T8" fmla="*/ 2147483647 w 208"/>
                  <a:gd name="T9" fmla="*/ 2147483647 h 162"/>
                  <a:gd name="T10" fmla="*/ 2147483647 w 208"/>
                  <a:gd name="T11" fmla="*/ 2147483647 h 162"/>
                  <a:gd name="T12" fmla="*/ 2147483647 w 208"/>
                  <a:gd name="T13" fmla="*/ 2147483647 h 162"/>
                  <a:gd name="T14" fmla="*/ 2147483647 w 208"/>
                  <a:gd name="T15" fmla="*/ 2147483647 h 162"/>
                  <a:gd name="T16" fmla="*/ 2147483647 w 208"/>
                  <a:gd name="T17" fmla="*/ 0 h 162"/>
                  <a:gd name="T18" fmla="*/ 2147483647 w 208"/>
                  <a:gd name="T19" fmla="*/ 2147483647 h 162"/>
                  <a:gd name="T20" fmla="*/ 2147483647 w 208"/>
                  <a:gd name="T21" fmla="*/ 2147483647 h 162"/>
                  <a:gd name="T22" fmla="*/ 2147483647 w 208"/>
                  <a:gd name="T23" fmla="*/ 2147483647 h 162"/>
                  <a:gd name="T24" fmla="*/ 2147483647 w 208"/>
                  <a:gd name="T25" fmla="*/ 2147483647 h 162"/>
                  <a:gd name="T26" fmla="*/ 2147483647 w 208"/>
                  <a:gd name="T27" fmla="*/ 2147483647 h 162"/>
                  <a:gd name="T28" fmla="*/ 2147483647 w 208"/>
                  <a:gd name="T29" fmla="*/ 2147483647 h 162"/>
                  <a:gd name="T30" fmla="*/ 2147483647 w 208"/>
                  <a:gd name="T31" fmla="*/ 2147483647 h 162"/>
                  <a:gd name="T32" fmla="*/ 2147483647 w 208"/>
                  <a:gd name="T33" fmla="*/ 2147483647 h 162"/>
                  <a:gd name="T34" fmla="*/ 2147483647 w 208"/>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162"/>
                  <a:gd name="T56" fmla="*/ 208 w 208"/>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60" name="Freeform 22"/>
              <p:cNvSpPr>
                <a:spLocks noChangeArrowheads="1"/>
              </p:cNvSpPr>
              <p:nvPr/>
            </p:nvSpPr>
            <p:spPr bwMode="auto">
              <a:xfrm>
                <a:off x="2449513" y="690562"/>
                <a:ext cx="419098" cy="104775"/>
              </a:xfrm>
              <a:custGeom>
                <a:avLst/>
                <a:gdLst>
                  <a:gd name="T0" fmla="*/ 2147483647 w 112"/>
                  <a:gd name="T1" fmla="*/ 2147483647 h 28"/>
                  <a:gd name="T2" fmla="*/ 2147483647 w 112"/>
                  <a:gd name="T3" fmla="*/ 2147483647 h 28"/>
                  <a:gd name="T4" fmla="*/ 2147483647 w 112"/>
                  <a:gd name="T5" fmla="*/ 2147483647 h 28"/>
                  <a:gd name="T6" fmla="*/ 2147483647 w 112"/>
                  <a:gd name="T7" fmla="*/ 2147483647 h 28"/>
                  <a:gd name="T8" fmla="*/ 2147483647 w 112"/>
                  <a:gd name="T9" fmla="*/ 0 h 28"/>
                  <a:gd name="T10" fmla="*/ 2147483647 w 112"/>
                  <a:gd name="T11" fmla="*/ 0 h 28"/>
                  <a:gd name="T12" fmla="*/ 2147483647 w 112"/>
                  <a:gd name="T13" fmla="*/ 2147483647 h 28"/>
                  <a:gd name="T14" fmla="*/ 2147483647 w 112"/>
                  <a:gd name="T15" fmla="*/ 2147483647 h 28"/>
                  <a:gd name="T16" fmla="*/ 0 w 112"/>
                  <a:gd name="T17" fmla="*/ 2147483647 h 28"/>
                  <a:gd name="T18" fmla="*/ 0 w 112"/>
                  <a:gd name="T19" fmla="*/ 2147483647 h 28"/>
                  <a:gd name="T20" fmla="*/ 2147483647 w 112"/>
                  <a:gd name="T21" fmla="*/ 2147483647 h 28"/>
                  <a:gd name="T22" fmla="*/ 2147483647 w 112"/>
                  <a:gd name="T23" fmla="*/ 2147483647 h 28"/>
                  <a:gd name="T24" fmla="*/ 2147483647 w 112"/>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8"/>
                  <a:gd name="T41" fmla="*/ 112 w 1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w="9525">
                <a:solidFill>
                  <a:srgbClr val="FFFFFF"/>
                </a:solidFill>
                <a:miter lim="800000"/>
                <a:headEnd/>
                <a:tailEnd/>
              </a:ln>
            </p:spPr>
            <p:txBody>
              <a:bodyPr rtlCol="1"/>
              <a:lstStyle/>
              <a:p>
                <a:pPr rtl="1"/>
                <a:endParaRPr lang="en-US"/>
              </a:p>
            </p:txBody>
          </p:sp>
          <p:sp>
            <p:nvSpPr>
              <p:cNvPr id="61" name="Freeform 23"/>
              <p:cNvSpPr>
                <a:spLocks noEditPoints="1" noChangeArrowheads="1"/>
              </p:cNvSpPr>
              <p:nvPr/>
            </p:nvSpPr>
            <p:spPr bwMode="auto">
              <a:xfrm>
                <a:off x="3124200" y="41272"/>
                <a:ext cx="385764" cy="754065"/>
              </a:xfrm>
              <a:custGeom>
                <a:avLst/>
                <a:gdLst>
                  <a:gd name="T0" fmla="*/ 2147483647 w 103"/>
                  <a:gd name="T1" fmla="*/ 0 h 201"/>
                  <a:gd name="T2" fmla="*/ 2147483647 w 103"/>
                  <a:gd name="T3" fmla="*/ 0 h 201"/>
                  <a:gd name="T4" fmla="*/ 0 w 103"/>
                  <a:gd name="T5" fmla="*/ 2147483647 h 201"/>
                  <a:gd name="T6" fmla="*/ 0 w 103"/>
                  <a:gd name="T7" fmla="*/ 2147483647 h 201"/>
                  <a:gd name="T8" fmla="*/ 2147483647 w 103"/>
                  <a:gd name="T9" fmla="*/ 2147483647 h 201"/>
                  <a:gd name="T10" fmla="*/ 2147483647 w 103"/>
                  <a:gd name="T11" fmla="*/ 2147483647 h 201"/>
                  <a:gd name="T12" fmla="*/ 2147483647 w 103"/>
                  <a:gd name="T13" fmla="*/ 2147483647 h 201"/>
                  <a:gd name="T14" fmla="*/ 2147483647 w 103"/>
                  <a:gd name="T15" fmla="*/ 2147483647 h 201"/>
                  <a:gd name="T16" fmla="*/ 2147483647 w 103"/>
                  <a:gd name="T17" fmla="*/ 0 h 201"/>
                  <a:gd name="T18" fmla="*/ 2147483647 w 103"/>
                  <a:gd name="T19" fmla="*/ 2147483647 h 201"/>
                  <a:gd name="T20" fmla="*/ 2147483647 w 103"/>
                  <a:gd name="T21" fmla="*/ 2147483647 h 201"/>
                  <a:gd name="T22" fmla="*/ 2147483647 w 103"/>
                  <a:gd name="T23" fmla="*/ 2147483647 h 201"/>
                  <a:gd name="T24" fmla="*/ 2147483647 w 103"/>
                  <a:gd name="T25" fmla="*/ 2147483647 h 201"/>
                  <a:gd name="T26" fmla="*/ 2147483647 w 103"/>
                  <a:gd name="T27" fmla="*/ 2147483647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201"/>
                  <a:gd name="T44" fmla="*/ 103 w 103"/>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w="9525">
                <a:solidFill>
                  <a:srgbClr val="FFFFFF"/>
                </a:solidFill>
                <a:miter lim="800000"/>
                <a:headEnd/>
                <a:tailEnd/>
              </a:ln>
            </p:spPr>
            <p:txBody>
              <a:bodyPr rtlCol="1"/>
              <a:lstStyle/>
              <a:p>
                <a:pPr rtl="1"/>
                <a:endParaRPr lang="en-US"/>
              </a:p>
            </p:txBody>
          </p:sp>
          <p:sp>
            <p:nvSpPr>
              <p:cNvPr id="62" name="Freeform 24"/>
              <p:cNvSpPr>
                <a:spLocks noEditPoints="1" noChangeArrowheads="1"/>
              </p:cNvSpPr>
              <p:nvPr/>
            </p:nvSpPr>
            <p:spPr bwMode="auto">
              <a:xfrm>
                <a:off x="0" y="1433514"/>
                <a:ext cx="525464" cy="804864"/>
              </a:xfrm>
              <a:custGeom>
                <a:avLst/>
                <a:gdLst>
                  <a:gd name="T0" fmla="*/ 2147483647 w 140"/>
                  <a:gd name="T1" fmla="*/ 0 h 215"/>
                  <a:gd name="T2" fmla="*/ 2147483647 w 140"/>
                  <a:gd name="T3" fmla="*/ 0 h 215"/>
                  <a:gd name="T4" fmla="*/ 0 w 140"/>
                  <a:gd name="T5" fmla="*/ 2147483647 h 215"/>
                  <a:gd name="T6" fmla="*/ 0 w 140"/>
                  <a:gd name="T7" fmla="*/ 2147483647 h 215"/>
                  <a:gd name="T8" fmla="*/ 2147483647 w 140"/>
                  <a:gd name="T9" fmla="*/ 2147483647 h 215"/>
                  <a:gd name="T10" fmla="*/ 2147483647 w 140"/>
                  <a:gd name="T11" fmla="*/ 2147483647 h 215"/>
                  <a:gd name="T12" fmla="*/ 2147483647 w 140"/>
                  <a:gd name="T13" fmla="*/ 2147483647 h 215"/>
                  <a:gd name="T14" fmla="*/ 2147483647 w 140"/>
                  <a:gd name="T15" fmla="*/ 2147483647 h 215"/>
                  <a:gd name="T16" fmla="*/ 2147483647 w 140"/>
                  <a:gd name="T17" fmla="*/ 0 h 215"/>
                  <a:gd name="T18" fmla="*/ 2147483647 w 140"/>
                  <a:gd name="T19" fmla="*/ 2147483647 h 215"/>
                  <a:gd name="T20" fmla="*/ 2147483647 w 140"/>
                  <a:gd name="T21" fmla="*/ 2147483647 h 215"/>
                  <a:gd name="T22" fmla="*/ 2147483647 w 140"/>
                  <a:gd name="T23" fmla="*/ 2147483647 h 215"/>
                  <a:gd name="T24" fmla="*/ 2147483647 w 140"/>
                  <a:gd name="T25" fmla="*/ 2147483647 h 215"/>
                  <a:gd name="T26" fmla="*/ 2147483647 w 140"/>
                  <a:gd name="T27" fmla="*/ 2147483647 h 215"/>
                  <a:gd name="T28" fmla="*/ 2147483647 w 140"/>
                  <a:gd name="T29" fmla="*/ 2147483647 h 215"/>
                  <a:gd name="T30" fmla="*/ 2147483647 w 140"/>
                  <a:gd name="T31" fmla="*/ 2147483647 h 215"/>
                  <a:gd name="T32" fmla="*/ 2147483647 w 140"/>
                  <a:gd name="T33" fmla="*/ 2147483647 h 215"/>
                  <a:gd name="T34" fmla="*/ 2147483647 w 140"/>
                  <a:gd name="T35" fmla="*/ 2147483647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215"/>
                  <a:gd name="T56" fmla="*/ 140 w 140"/>
                  <a:gd name="T57" fmla="*/ 215 h 2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63" name="Freeform 25"/>
              <p:cNvSpPr>
                <a:spLocks noEditPoints="1" noChangeArrowheads="1"/>
              </p:cNvSpPr>
              <p:nvPr/>
            </p:nvSpPr>
            <p:spPr bwMode="auto">
              <a:xfrm>
                <a:off x="2587627" y="2813047"/>
                <a:ext cx="739775" cy="854077"/>
              </a:xfrm>
              <a:custGeom>
                <a:avLst/>
                <a:gdLst>
                  <a:gd name="T0" fmla="*/ 2147483647 w 197"/>
                  <a:gd name="T1" fmla="*/ 0 h 228"/>
                  <a:gd name="T2" fmla="*/ 0 w 197"/>
                  <a:gd name="T3" fmla="*/ 2147483647 h 228"/>
                  <a:gd name="T4" fmla="*/ 0 w 197"/>
                  <a:gd name="T5" fmla="*/ 2147483647 h 228"/>
                  <a:gd name="T6" fmla="*/ 2147483647 w 197"/>
                  <a:gd name="T7" fmla="*/ 2147483647 h 228"/>
                  <a:gd name="T8" fmla="*/ 2147483647 w 197"/>
                  <a:gd name="T9" fmla="*/ 2147483647 h 228"/>
                  <a:gd name="T10" fmla="*/ 2147483647 w 197"/>
                  <a:gd name="T11" fmla="*/ 2147483647 h 228"/>
                  <a:gd name="T12" fmla="*/ 2147483647 w 197"/>
                  <a:gd name="T13" fmla="*/ 0 h 228"/>
                  <a:gd name="T14" fmla="*/ 2147483647 w 197"/>
                  <a:gd name="T15" fmla="*/ 2147483647 h 228"/>
                  <a:gd name="T16" fmla="*/ 2147483647 w 197"/>
                  <a:gd name="T17" fmla="*/ 2147483647 h 228"/>
                  <a:gd name="T18" fmla="*/ 2147483647 w 197"/>
                  <a:gd name="T19" fmla="*/ 2147483647 h 228"/>
                  <a:gd name="T20" fmla="*/ 2147483647 w 197"/>
                  <a:gd name="T21" fmla="*/ 2147483647 h 228"/>
                  <a:gd name="T22" fmla="*/ 2147483647 w 197"/>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228"/>
                  <a:gd name="T38" fmla="*/ 197 w 197"/>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w="9525">
                <a:solidFill>
                  <a:srgbClr val="FFFFFF"/>
                </a:solidFill>
                <a:miter lim="800000"/>
                <a:headEnd/>
                <a:tailEnd/>
              </a:ln>
            </p:spPr>
            <p:txBody>
              <a:bodyPr rtlCol="1"/>
              <a:lstStyle/>
              <a:p>
                <a:pPr rtl="1"/>
                <a:endParaRPr lang="en-US"/>
              </a:p>
            </p:txBody>
          </p:sp>
          <p:sp>
            <p:nvSpPr>
              <p:cNvPr id="64" name="Freeform 26"/>
              <p:cNvSpPr>
                <a:spLocks noEditPoints="1" noChangeArrowheads="1"/>
              </p:cNvSpPr>
              <p:nvPr/>
            </p:nvSpPr>
            <p:spPr bwMode="auto">
              <a:xfrm>
                <a:off x="3581405" y="1362076"/>
                <a:ext cx="641348" cy="876302"/>
              </a:xfrm>
              <a:custGeom>
                <a:avLst/>
                <a:gdLst>
                  <a:gd name="T0" fmla="*/ 2147483647 w 171"/>
                  <a:gd name="T1" fmla="*/ 0 h 234"/>
                  <a:gd name="T2" fmla="*/ 2147483647 w 171"/>
                  <a:gd name="T3" fmla="*/ 0 h 234"/>
                  <a:gd name="T4" fmla="*/ 0 w 171"/>
                  <a:gd name="T5" fmla="*/ 2147483647 h 234"/>
                  <a:gd name="T6" fmla="*/ 0 w 171"/>
                  <a:gd name="T7" fmla="*/ 2147483647 h 234"/>
                  <a:gd name="T8" fmla="*/ 2147483647 w 171"/>
                  <a:gd name="T9" fmla="*/ 2147483647 h 234"/>
                  <a:gd name="T10" fmla="*/ 2147483647 w 171"/>
                  <a:gd name="T11" fmla="*/ 2147483647 h 234"/>
                  <a:gd name="T12" fmla="*/ 2147483647 w 171"/>
                  <a:gd name="T13" fmla="*/ 2147483647 h 234"/>
                  <a:gd name="T14" fmla="*/ 2147483647 w 171"/>
                  <a:gd name="T15" fmla="*/ 2147483647 h 234"/>
                  <a:gd name="T16" fmla="*/ 2147483647 w 171"/>
                  <a:gd name="T17" fmla="*/ 0 h 234"/>
                  <a:gd name="T18" fmla="*/ 2147483647 w 171"/>
                  <a:gd name="T19" fmla="*/ 2147483647 h 234"/>
                  <a:gd name="T20" fmla="*/ 2147483647 w 171"/>
                  <a:gd name="T21" fmla="*/ 2147483647 h 234"/>
                  <a:gd name="T22" fmla="*/ 2147483647 w 171"/>
                  <a:gd name="T23" fmla="*/ 2147483647 h 234"/>
                  <a:gd name="T24" fmla="*/ 2147483647 w 171"/>
                  <a:gd name="T25" fmla="*/ 2147483647 h 234"/>
                  <a:gd name="T26" fmla="*/ 2147483647 w 171"/>
                  <a:gd name="T27" fmla="*/ 2147483647 h 234"/>
                  <a:gd name="T28" fmla="*/ 2147483647 w 171"/>
                  <a:gd name="T29" fmla="*/ 2147483647 h 234"/>
                  <a:gd name="T30" fmla="*/ 2147483647 w 171"/>
                  <a:gd name="T31" fmla="*/ 2147483647 h 234"/>
                  <a:gd name="T32" fmla="*/ 2147483647 w 171"/>
                  <a:gd name="T33" fmla="*/ 2147483647 h 234"/>
                  <a:gd name="T34" fmla="*/ 2147483647 w 171"/>
                  <a:gd name="T35" fmla="*/ 2147483647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234"/>
                  <a:gd name="T56" fmla="*/ 171 w 171"/>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65" name="Oval 27"/>
              <p:cNvSpPr>
                <a:spLocks noChangeArrowheads="1"/>
              </p:cNvSpPr>
              <p:nvPr/>
            </p:nvSpPr>
            <p:spPr bwMode="auto">
              <a:xfrm>
                <a:off x="3762377" y="2127248"/>
                <a:ext cx="52387" cy="52390"/>
              </a:xfrm>
              <a:prstGeom prst="ellipse">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66" name="Oval 28"/>
              <p:cNvSpPr>
                <a:spLocks noChangeArrowheads="1"/>
              </p:cNvSpPr>
              <p:nvPr/>
            </p:nvSpPr>
            <p:spPr bwMode="auto">
              <a:xfrm>
                <a:off x="3990980" y="2127248"/>
                <a:ext cx="52387" cy="52390"/>
              </a:xfrm>
              <a:prstGeom prst="ellipse">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67" name="Oval 29"/>
              <p:cNvSpPr>
                <a:spLocks noChangeArrowheads="1"/>
              </p:cNvSpPr>
              <p:nvPr/>
            </p:nvSpPr>
            <p:spPr bwMode="auto">
              <a:xfrm>
                <a:off x="3878267" y="2127248"/>
                <a:ext cx="52387" cy="52390"/>
              </a:xfrm>
              <a:prstGeom prst="ellipse">
                <a:avLst/>
              </a:prstGeom>
              <a:solidFill>
                <a:srgbClr val="FFFFFF"/>
              </a:solidFill>
              <a:ln w="9525">
                <a:solidFill>
                  <a:srgbClr val="FFFFFF"/>
                </a:solidFill>
                <a:miter lim="800000"/>
                <a:headEnd/>
                <a:tailEnd/>
              </a:ln>
            </p:spPr>
            <p:txBody>
              <a:bodyPr rtlCol="1"/>
              <a:lstStyle/>
              <a:p>
                <a:pPr rtl="1" eaLnBrk="1" hangingPunct="1">
                  <a:buFont typeface="Arial" pitchFamily="34" charset="0"/>
                  <a:buNone/>
                </a:pPr>
                <a:endParaRPr lang="en-US" altLang="en-US" sz="1600">
                  <a:solidFill>
                    <a:srgbClr val="FFFFFF"/>
                  </a:solidFill>
                  <a:latin typeface="Segoe UI" pitchFamily="34" charset="0"/>
                  <a:sym typeface="Segoe UI" pitchFamily="34" charset="0"/>
                </a:endParaRPr>
              </a:p>
            </p:txBody>
          </p:sp>
          <p:sp>
            <p:nvSpPr>
              <p:cNvPr id="68" name="Freeform 30"/>
              <p:cNvSpPr>
                <a:spLocks noChangeArrowheads="1"/>
              </p:cNvSpPr>
              <p:nvPr/>
            </p:nvSpPr>
            <p:spPr bwMode="auto">
              <a:xfrm>
                <a:off x="963615" y="2681289"/>
                <a:ext cx="442914" cy="161923"/>
              </a:xfrm>
              <a:custGeom>
                <a:avLst/>
                <a:gdLst>
                  <a:gd name="T0" fmla="*/ 0 w 118"/>
                  <a:gd name="T1" fmla="*/ 2147483647 h 43"/>
                  <a:gd name="T2" fmla="*/ 2147483647 w 118"/>
                  <a:gd name="T3" fmla="*/ 2147483647 h 43"/>
                  <a:gd name="T4" fmla="*/ 2147483647 w 118"/>
                  <a:gd name="T5" fmla="*/ 2147483647 h 43"/>
                  <a:gd name="T6" fmla="*/ 2147483647 w 118"/>
                  <a:gd name="T7" fmla="*/ 2147483647 h 43"/>
                  <a:gd name="T8" fmla="*/ 2147483647 w 118"/>
                  <a:gd name="T9" fmla="*/ 2147483647 h 43"/>
                  <a:gd name="T10" fmla="*/ 2147483647 w 118"/>
                  <a:gd name="T11" fmla="*/ 0 h 43"/>
                  <a:gd name="T12" fmla="*/ 2147483647 w 118"/>
                  <a:gd name="T13" fmla="*/ 0 h 43"/>
                  <a:gd name="T14" fmla="*/ 2147483647 w 118"/>
                  <a:gd name="T15" fmla="*/ 2147483647 h 43"/>
                  <a:gd name="T16" fmla="*/ 0 w 118"/>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43"/>
                  <a:gd name="T29" fmla="*/ 118 w 11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w="9525">
                <a:solidFill>
                  <a:srgbClr val="FFFFFF"/>
                </a:solidFill>
                <a:miter lim="800000"/>
                <a:headEnd/>
                <a:tailEnd/>
              </a:ln>
            </p:spPr>
            <p:txBody>
              <a:bodyPr rtlCol="1"/>
              <a:lstStyle/>
              <a:p>
                <a:pPr rtl="1"/>
                <a:endParaRPr lang="en-US"/>
              </a:p>
            </p:txBody>
          </p:sp>
          <p:sp>
            <p:nvSpPr>
              <p:cNvPr id="69" name="Freeform 31"/>
              <p:cNvSpPr>
                <a:spLocks noEditPoints="1" noChangeArrowheads="1"/>
              </p:cNvSpPr>
              <p:nvPr/>
            </p:nvSpPr>
            <p:spPr bwMode="auto">
              <a:xfrm>
                <a:off x="952495" y="2857497"/>
                <a:ext cx="476253" cy="809627"/>
              </a:xfrm>
              <a:custGeom>
                <a:avLst/>
                <a:gdLst>
                  <a:gd name="T0" fmla="*/ 2147483647 w 127"/>
                  <a:gd name="T1" fmla="*/ 2147483647 h 216"/>
                  <a:gd name="T2" fmla="*/ 2147483647 w 127"/>
                  <a:gd name="T3" fmla="*/ 0 h 216"/>
                  <a:gd name="T4" fmla="*/ 2147483647 w 127"/>
                  <a:gd name="T5" fmla="*/ 0 h 216"/>
                  <a:gd name="T6" fmla="*/ 2147483647 w 127"/>
                  <a:gd name="T7" fmla="*/ 2147483647 h 216"/>
                  <a:gd name="T8" fmla="*/ 0 w 127"/>
                  <a:gd name="T9" fmla="*/ 2147483647 h 216"/>
                  <a:gd name="T10" fmla="*/ 0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2147483647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2147483647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2147483647 w 127"/>
                  <a:gd name="T67" fmla="*/ 2147483647 h 216"/>
                  <a:gd name="T68" fmla="*/ 2147483647 w 127"/>
                  <a:gd name="T69" fmla="*/ 2147483647 h 216"/>
                  <a:gd name="T70" fmla="*/ 2147483647 w 127"/>
                  <a:gd name="T71" fmla="*/ 2147483647 h 216"/>
                  <a:gd name="T72" fmla="*/ 2147483647 w 127"/>
                  <a:gd name="T73" fmla="*/ 2147483647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216"/>
                  <a:gd name="T113" fmla="*/ 127 w 127"/>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w="9525">
                <a:solidFill>
                  <a:srgbClr val="FFFFFF"/>
                </a:solidFill>
                <a:miter lim="800000"/>
                <a:headEnd/>
                <a:tailEnd/>
              </a:ln>
            </p:spPr>
            <p:txBody>
              <a:bodyPr rtlCol="1"/>
              <a:lstStyle/>
              <a:p>
                <a:pPr rtl="1"/>
                <a:endParaRPr lang="en-US"/>
              </a:p>
            </p:txBody>
          </p:sp>
        </p:grpSp>
      </p:grpSp>
      <p:sp>
        <p:nvSpPr>
          <p:cNvPr id="74" name="Rectangle 73">
            <a:extLst>
              <a:ext uri="{C183D7F6-B498-43B3-948B-1728B52AA6E4}">
                <adec:decorative xmlns:adec="http://schemas.microsoft.com/office/drawing/2017/decorative" xmlns="" val="1"/>
              </a:ext>
            </a:extLst>
          </p:cNvPr>
          <p:cNvSpPr/>
          <p:nvPr/>
        </p:nvSpPr>
        <p:spPr>
          <a:xfrm>
            <a:off x="6212363" y="2522646"/>
            <a:ext cx="2893025" cy="263251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75" name="TextBox 74">
            <a:extLst>
              <a:ext uri="{FF2B5EF4-FFF2-40B4-BE49-F238E27FC236}">
                <a16:creationId xmlns:a16="http://schemas.microsoft.com/office/drawing/2014/main" xmlns="" id="{9C2A804C-860C-42CE-B071-DD567E25871D}"/>
              </a:ext>
            </a:extLst>
          </p:cNvPr>
          <p:cNvSpPr txBox="1"/>
          <p:nvPr/>
        </p:nvSpPr>
        <p:spPr>
          <a:xfrm>
            <a:off x="6418632" y="3797525"/>
            <a:ext cx="2480487" cy="738664"/>
          </a:xfrm>
          <a:prstGeom prst="rect">
            <a:avLst/>
          </a:prstGeom>
          <a:noFill/>
        </p:spPr>
        <p:txBody>
          <a:bodyPr wrap="square" lIns="0" tIns="0" rIns="0" bIns="0" rtlCol="1">
            <a:spAutoFit/>
          </a:bodyPr>
          <a:lstStyle/>
          <a:p>
            <a:pPr algn="ctr" rtl="1"/>
            <a:r>
              <a:t>ييسر</a:t>
            </a:r>
            <a:r>
              <a:rPr lang="ar-AE" sz="1600">
                <a:solidFill>
                  <a:srgbClr val="7AC143"/>
                </a:solidFill>
              </a:rPr>
              <a:t> ضبط الجداول الزمنية</a:t>
            </a:r>
            <a:r>
              <a:t> و</a:t>
            </a:r>
            <a:r>
              <a:rPr lang="ar-AE" sz="1600">
                <a:solidFill>
                  <a:srgbClr val="7AC143"/>
                </a:solidFill>
              </a:rPr>
              <a:t>عمل المناوبات</a:t>
            </a:r>
            <a:r>
              <a:t> وجداول المهام</a:t>
            </a:r>
            <a:r>
              <a:rPr lang="ar-AE" sz="1600">
                <a:solidFill>
                  <a:srgbClr val="7AC143"/>
                </a:solidFill>
              </a:rPr>
              <a:t> وإنشاء</a:t>
            </a:r>
            <a:r>
              <a:t> التقارير</a:t>
            </a:r>
            <a:r>
              <a:rPr lang="ar-AE" sz="1600">
                <a:solidFill>
                  <a:srgbClr val="7AC143"/>
                </a:solidFill>
              </a:rPr>
              <a:t>، وغير ذلك. </a:t>
            </a:r>
            <a:endParaRPr lang="en-US" sz="1400" dirty="0"/>
          </a:p>
        </p:txBody>
      </p:sp>
      <p:grpSp>
        <p:nvGrpSpPr>
          <p:cNvPr id="76" name="Group 100"/>
          <p:cNvGrpSpPr/>
          <p:nvPr/>
        </p:nvGrpSpPr>
        <p:grpSpPr>
          <a:xfrm>
            <a:off x="6936790" y="2077045"/>
            <a:ext cx="1439675" cy="1441450"/>
            <a:chOff x="3381375" y="4597400"/>
            <a:chExt cx="1439863" cy="1441450"/>
          </a:xfrm>
        </p:grpSpPr>
        <p:grpSp>
          <p:nvGrpSpPr>
            <p:cNvPr id="77" name="Group 6"/>
            <p:cNvGrpSpPr>
              <a:grpSpLocks/>
            </p:cNvGrpSpPr>
            <p:nvPr/>
          </p:nvGrpSpPr>
          <p:grpSpPr bwMode="auto">
            <a:xfrm>
              <a:off x="3381375" y="4597400"/>
              <a:ext cx="1439863" cy="1441450"/>
              <a:chOff x="0" y="0"/>
              <a:chExt cx="4195" cy="4195"/>
            </a:xfrm>
          </p:grpSpPr>
          <p:grpSp>
            <p:nvGrpSpPr>
              <p:cNvPr id="79" name="Group 7"/>
              <p:cNvGrpSpPr>
                <a:grpSpLocks/>
              </p:cNvGrpSpPr>
              <p:nvPr/>
            </p:nvGrpSpPr>
            <p:grpSpPr bwMode="auto">
              <a:xfrm>
                <a:off x="0" y="0"/>
                <a:ext cx="4195" cy="4195"/>
                <a:chOff x="0" y="0"/>
                <a:chExt cx="2664000" cy="2664000"/>
              </a:xfrm>
            </p:grpSpPr>
            <p:sp>
              <p:nvSpPr>
                <p:cNvPr id="81" name="椭圆 12"/>
                <p:cNvSpPr>
                  <a:spLocks noChangeArrowheads="1"/>
                </p:cNvSpPr>
                <p:nvPr/>
              </p:nvSpPr>
              <p:spPr bwMode="auto">
                <a:xfrm>
                  <a:off x="0" y="0"/>
                  <a:ext cx="2664000" cy="2664000"/>
                </a:xfrm>
                <a:prstGeom prst="ellipse">
                  <a:avLst/>
                </a:prstGeom>
                <a:solidFill>
                  <a:srgbClr val="45494C"/>
                </a:solidFill>
                <a:ln w="12700">
                  <a:noFill/>
                  <a:round/>
                  <a:headEnd/>
                  <a:tailEnd/>
                </a:ln>
              </p:spPr>
              <p:txBody>
                <a:bodyPr rtlCol="1" anchor="ctr"/>
                <a:lstStyle/>
                <a:p>
                  <a:pPr algn="ctr" rtl="1" eaLnBrk="1" hangingPunct="1">
                    <a:buFont typeface="Arial" pitchFamily="34" charset="0"/>
                    <a:buNone/>
                  </a:pPr>
                  <a:endParaRPr lang="en-US" altLang="en-US" sz="9600" b="1">
                    <a:solidFill>
                      <a:srgbClr val="8EC31F"/>
                    </a:solidFill>
                    <a:latin typeface="Ostrich Sans Rounded"/>
                    <a:sym typeface="Ostrich Sans Rounded"/>
                  </a:endParaRPr>
                </a:p>
              </p:txBody>
            </p:sp>
            <p:sp>
              <p:nvSpPr>
                <p:cNvPr id="82" name="椭圆 13"/>
                <p:cNvSpPr>
                  <a:spLocks noChangeArrowheads="1"/>
                </p:cNvSpPr>
                <p:nvPr/>
              </p:nvSpPr>
              <p:spPr bwMode="auto">
                <a:xfrm>
                  <a:off x="107999" y="108000"/>
                  <a:ext cx="2448000" cy="2448000"/>
                </a:xfrm>
                <a:prstGeom prst="ellipse">
                  <a:avLst/>
                </a:prstGeom>
                <a:noFill/>
                <a:ln w="12700">
                  <a:solidFill>
                    <a:srgbClr val="FFFFFF"/>
                  </a:solidFill>
                  <a:round/>
                  <a:headEnd/>
                  <a:tailEnd/>
                </a:ln>
              </p:spPr>
              <p:txBody>
                <a:bodyPr rtlCol="1" anchor="ctr"/>
                <a:lstStyle/>
                <a:p>
                  <a:pPr algn="ctr" rtl="1" eaLnBrk="1" hangingPunct="1">
                    <a:buFont typeface="Arial" pitchFamily="34" charset="0"/>
                    <a:buNone/>
                  </a:pPr>
                  <a:endParaRPr lang="en-US" altLang="en-US" sz="9600" b="1">
                    <a:solidFill>
                      <a:srgbClr val="FFFFFF"/>
                    </a:solidFill>
                    <a:latin typeface="Ostrich Sans Rounded"/>
                    <a:sym typeface="Ostrich Sans Rounded"/>
                  </a:endParaRPr>
                </a:p>
              </p:txBody>
            </p:sp>
          </p:grpSp>
          <p:sp>
            <p:nvSpPr>
              <p:cNvPr id="80" name="矩形 11"/>
              <p:cNvSpPr>
                <a:spLocks noChangeArrowheads="1"/>
              </p:cNvSpPr>
              <p:nvPr/>
            </p:nvSpPr>
            <p:spPr bwMode="auto">
              <a:xfrm>
                <a:off x="703" y="618"/>
                <a:ext cx="3054" cy="1129"/>
              </a:xfrm>
              <a:prstGeom prst="rect">
                <a:avLst/>
              </a:prstGeom>
              <a:noFill/>
              <a:ln w="9525">
                <a:noFill/>
                <a:miter lim="800000"/>
                <a:headEnd/>
                <a:tailEnd/>
              </a:ln>
            </p:spPr>
            <p:txBody>
              <a:bodyPr rtlCol="1">
                <a:spAutoFit/>
              </a:bodyPr>
              <a:lstStyle/>
              <a:p>
                <a:pPr rtl="1">
                  <a:lnSpc>
                    <a:spcPct val="120000"/>
                  </a:lnSpc>
                  <a:buFont typeface="Arial" pitchFamily="34" charset="0"/>
                  <a:buNone/>
                </a:pPr>
                <a:endParaRPr lang="en-US" altLang="en-US" sz="1600">
                  <a:solidFill>
                    <a:srgbClr val="4C4C4C"/>
                  </a:solidFill>
                  <a:latin typeface="Myriad Pro Light" pitchFamily="34" charset="0"/>
                  <a:sym typeface="Myriad Pro Light" pitchFamily="34" charset="0"/>
                </a:endParaRPr>
              </a:p>
            </p:txBody>
          </p:sp>
        </p:grpSp>
        <p:pic>
          <p:nvPicPr>
            <p:cNvPr id="78" name="图片 1"/>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735388" y="4914900"/>
              <a:ext cx="779462" cy="779463"/>
            </a:xfrm>
            <a:prstGeom prst="rect">
              <a:avLst/>
            </a:prstGeom>
            <a:noFill/>
            <a:ln w="9525">
              <a:noFill/>
              <a:miter lim="800000"/>
              <a:headEnd/>
              <a:tailEnd/>
            </a:ln>
          </p:spPr>
        </p:pic>
      </p:grpSp>
      <p:sp>
        <p:nvSpPr>
          <p:cNvPr id="83" name="Rectangle 82">
            <a:extLst>
              <a:ext uri="{C183D7F6-B498-43B3-948B-1728B52AA6E4}">
                <adec:decorative xmlns:adec="http://schemas.microsoft.com/office/drawing/2017/decorative" xmlns="" val="1"/>
              </a:ext>
            </a:extLst>
          </p:cNvPr>
          <p:cNvSpPr/>
          <p:nvPr/>
        </p:nvSpPr>
        <p:spPr>
          <a:xfrm>
            <a:off x="9288284" y="2530036"/>
            <a:ext cx="2893025" cy="2624779"/>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84" name="TextBox 83">
            <a:extLst>
              <a:ext uri="{FF2B5EF4-FFF2-40B4-BE49-F238E27FC236}">
                <a16:creationId xmlns:a16="http://schemas.microsoft.com/office/drawing/2014/main" xmlns="" id="{9C2A804C-860C-42CE-B071-DD567E25871D}"/>
              </a:ext>
            </a:extLst>
          </p:cNvPr>
          <p:cNvSpPr txBox="1"/>
          <p:nvPr/>
        </p:nvSpPr>
        <p:spPr>
          <a:xfrm>
            <a:off x="9494553" y="3804916"/>
            <a:ext cx="2480487" cy="923330"/>
          </a:xfrm>
          <a:prstGeom prst="rect">
            <a:avLst/>
          </a:prstGeom>
          <a:noFill/>
        </p:spPr>
        <p:txBody>
          <a:bodyPr wrap="square" lIns="0" tIns="0" rIns="0" bIns="0" rtlCol="1">
            <a:spAutoFit/>
          </a:bodyPr>
          <a:lstStyle/>
          <a:p>
            <a:pPr algn="ctr" rtl="1"/>
            <a:r>
              <a:rPr lang="ar-AE" sz="1400"/>
              <a:t>يمكن لأكثر من مسؤول الدخول على</a:t>
            </a:r>
            <a:r>
              <a:rPr lang="ar-AE" sz="1600">
                <a:solidFill>
                  <a:srgbClr val="7AC143"/>
                </a:solidFill>
              </a:rPr>
              <a:t> النظام عبر الويب</a:t>
            </a:r>
            <a:r>
              <a:rPr lang="ar-AE" sz="1400"/>
              <a:t> في أي مكان باستخدام متصفح الويب</a:t>
            </a:r>
            <a:endParaRPr lang="en-US" sz="1400" dirty="0"/>
          </a:p>
        </p:txBody>
      </p:sp>
      <p:grpSp>
        <p:nvGrpSpPr>
          <p:cNvPr id="85" name="组合 97"/>
          <p:cNvGrpSpPr>
            <a:grpSpLocks/>
          </p:cNvGrpSpPr>
          <p:nvPr/>
        </p:nvGrpSpPr>
        <p:grpSpPr bwMode="auto">
          <a:xfrm>
            <a:off x="10039572" y="2126582"/>
            <a:ext cx="1439675" cy="1439862"/>
            <a:chOff x="0" y="0"/>
            <a:chExt cx="1440000" cy="1440000"/>
          </a:xfrm>
        </p:grpSpPr>
        <p:grpSp>
          <p:nvGrpSpPr>
            <p:cNvPr id="86" name="Group 85"/>
            <p:cNvGrpSpPr>
              <a:grpSpLocks/>
            </p:cNvGrpSpPr>
            <p:nvPr/>
          </p:nvGrpSpPr>
          <p:grpSpPr bwMode="auto">
            <a:xfrm>
              <a:off x="0" y="0"/>
              <a:ext cx="1440000" cy="1440000"/>
              <a:chOff x="0" y="0"/>
              <a:chExt cx="4195" cy="4195"/>
            </a:xfrm>
          </p:grpSpPr>
          <p:grpSp>
            <p:nvGrpSpPr>
              <p:cNvPr id="88" name="Group 7"/>
              <p:cNvGrpSpPr>
                <a:grpSpLocks/>
              </p:cNvGrpSpPr>
              <p:nvPr/>
            </p:nvGrpSpPr>
            <p:grpSpPr bwMode="auto">
              <a:xfrm>
                <a:off x="0" y="0"/>
                <a:ext cx="4195" cy="4195"/>
                <a:chOff x="0" y="0"/>
                <a:chExt cx="2664000" cy="2664000"/>
              </a:xfrm>
            </p:grpSpPr>
            <p:sp>
              <p:nvSpPr>
                <p:cNvPr id="90" name="椭圆 12"/>
                <p:cNvSpPr>
                  <a:spLocks noChangeArrowheads="1"/>
                </p:cNvSpPr>
                <p:nvPr/>
              </p:nvSpPr>
              <p:spPr bwMode="auto">
                <a:xfrm>
                  <a:off x="0" y="0"/>
                  <a:ext cx="2664000" cy="2664000"/>
                </a:xfrm>
                <a:prstGeom prst="ellipse">
                  <a:avLst/>
                </a:prstGeom>
                <a:solidFill>
                  <a:srgbClr val="45494C"/>
                </a:solidFill>
                <a:ln w="12700">
                  <a:noFill/>
                  <a:round/>
                  <a:headEnd/>
                  <a:tailEnd/>
                </a:ln>
              </p:spPr>
              <p:txBody>
                <a:bodyPr rtlCol="1" anchor="ctr"/>
                <a:lstStyle/>
                <a:p>
                  <a:pPr algn="ctr" rtl="1" eaLnBrk="1" hangingPunct="1">
                    <a:buFont typeface="Arial" pitchFamily="34" charset="0"/>
                    <a:buNone/>
                  </a:pPr>
                  <a:endParaRPr lang="en-US" altLang="en-US" sz="9600" b="1">
                    <a:solidFill>
                      <a:srgbClr val="8EC31F"/>
                    </a:solidFill>
                    <a:latin typeface="Ostrich Sans Rounded"/>
                    <a:sym typeface="Ostrich Sans Rounded"/>
                  </a:endParaRPr>
                </a:p>
              </p:txBody>
            </p:sp>
            <p:sp>
              <p:nvSpPr>
                <p:cNvPr id="91" name="椭圆 13"/>
                <p:cNvSpPr>
                  <a:spLocks noChangeArrowheads="1"/>
                </p:cNvSpPr>
                <p:nvPr/>
              </p:nvSpPr>
              <p:spPr bwMode="auto">
                <a:xfrm>
                  <a:off x="107999" y="108000"/>
                  <a:ext cx="2448000" cy="2448000"/>
                </a:xfrm>
                <a:prstGeom prst="ellipse">
                  <a:avLst/>
                </a:prstGeom>
                <a:noFill/>
                <a:ln w="12700">
                  <a:solidFill>
                    <a:srgbClr val="FFFFFF"/>
                  </a:solidFill>
                  <a:round/>
                  <a:headEnd/>
                  <a:tailEnd/>
                </a:ln>
              </p:spPr>
              <p:txBody>
                <a:bodyPr rtlCol="1" anchor="ctr"/>
                <a:lstStyle/>
                <a:p>
                  <a:pPr algn="ctr" rtl="1" eaLnBrk="1" hangingPunct="1">
                    <a:buFont typeface="Arial" pitchFamily="34" charset="0"/>
                    <a:buNone/>
                  </a:pPr>
                  <a:endParaRPr lang="en-US" altLang="en-US" sz="9600" b="1">
                    <a:solidFill>
                      <a:srgbClr val="FFFFFF"/>
                    </a:solidFill>
                    <a:latin typeface="Ostrich Sans Rounded"/>
                    <a:sym typeface="Ostrich Sans Rounded"/>
                  </a:endParaRPr>
                </a:p>
              </p:txBody>
            </p:sp>
          </p:grpSp>
          <p:sp>
            <p:nvSpPr>
              <p:cNvPr id="89" name="矩形 11"/>
              <p:cNvSpPr>
                <a:spLocks noChangeArrowheads="1"/>
              </p:cNvSpPr>
              <p:nvPr/>
            </p:nvSpPr>
            <p:spPr bwMode="auto">
              <a:xfrm>
                <a:off x="703" y="618"/>
                <a:ext cx="3054" cy="1130"/>
              </a:xfrm>
              <a:prstGeom prst="rect">
                <a:avLst/>
              </a:prstGeom>
              <a:noFill/>
              <a:ln w="9525">
                <a:noFill/>
                <a:miter lim="800000"/>
                <a:headEnd/>
                <a:tailEnd/>
              </a:ln>
            </p:spPr>
            <p:txBody>
              <a:bodyPr rtlCol="1">
                <a:spAutoFit/>
              </a:bodyPr>
              <a:lstStyle/>
              <a:p>
                <a:pPr rtl="1">
                  <a:lnSpc>
                    <a:spcPct val="120000"/>
                  </a:lnSpc>
                  <a:buFont typeface="Arial" pitchFamily="34" charset="0"/>
                  <a:buNone/>
                </a:pPr>
                <a:endParaRPr lang="en-US" altLang="en-US" sz="1600">
                  <a:solidFill>
                    <a:srgbClr val="4C4C4C"/>
                  </a:solidFill>
                  <a:latin typeface="Myriad Pro Light" pitchFamily="34" charset="0"/>
                  <a:sym typeface="Myriad Pro Light" pitchFamily="34" charset="0"/>
                </a:endParaRPr>
              </a:p>
            </p:txBody>
          </p:sp>
        </p:grpSp>
        <p:pic>
          <p:nvPicPr>
            <p:cNvPr id="87" name="Picture 25"/>
            <p:cNvPicPr>
              <a:picLocks noChangeAspect="1" noChangeArrowheads="1"/>
            </p:cNvPicPr>
            <p:nvPr/>
          </p:nvPicPr>
          <p:blipFill>
            <a:blip r:embed="rId5"/>
            <a:srcRect/>
            <a:stretch>
              <a:fillRect/>
            </a:stretch>
          </p:blipFill>
          <p:spPr bwMode="auto">
            <a:xfrm>
              <a:off x="329363" y="364059"/>
              <a:ext cx="780135" cy="807740"/>
            </a:xfrm>
            <a:prstGeom prst="rect">
              <a:avLst/>
            </a:prstGeom>
            <a:noFill/>
            <a:ln w="9525">
              <a:noFill/>
              <a:miter lim="800000"/>
              <a:headEnd/>
              <a:tailEnd/>
            </a:ln>
          </p:spPr>
        </p:pic>
      </p:grpSp>
    </p:spTree>
    <p:extLst>
      <p:ext uri="{BB962C8B-B14F-4D97-AF65-F5344CB8AC3E}">
        <p14:creationId xmlns:p14="http://schemas.microsoft.com/office/powerpoint/2010/main" val="40195138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49886" y="2286000"/>
            <a:ext cx="4525347" cy="2799184"/>
          </a:xfrm>
          <a:prstGeom prst="rect">
            <a:avLst/>
          </a:prstGeom>
          <a:solidFill>
            <a:srgbClr val="45494C">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8" name="TextBox 27"/>
          <p:cNvSpPr txBox="1"/>
          <p:nvPr/>
        </p:nvSpPr>
        <p:spPr>
          <a:xfrm>
            <a:off x="1484145" y="576577"/>
            <a:ext cx="9223743" cy="584775"/>
          </a:xfrm>
          <a:prstGeom prst="rect">
            <a:avLst/>
          </a:prstGeom>
          <a:noFill/>
        </p:spPr>
        <p:txBody>
          <a:bodyPr wrap="none" rtlCol="1">
            <a:spAutoFit/>
          </a:bodyPr>
          <a:lstStyle/>
          <a:p>
            <a:pPr algn="ctr" rtl="1"/>
            <a:r>
              <a:rPr lang="ar-AE" sz="3200">
                <a:solidFill>
                  <a:srgbClr val="45494C"/>
                </a:solidFill>
                <a:latin typeface="+mj-lt"/>
              </a:rPr>
              <a:t>المزامنة التلقائية للقوالب البيومترية</a:t>
            </a:r>
            <a:endParaRPr lang="en-US" sz="3200" dirty="0">
              <a:solidFill>
                <a:srgbClr val="45494C"/>
              </a:solidFill>
              <a:latin typeface="+mj-lt"/>
            </a:endParaRPr>
          </a:p>
        </p:txBody>
      </p:sp>
      <p:pic>
        <p:nvPicPr>
          <p:cNvPr id="92" name="Picture 91"/>
          <p:cNvPicPr>
            <a:picLocks noChangeAspect="1"/>
          </p:cNvPicPr>
          <p:nvPr/>
        </p:nvPicPr>
        <p:blipFill rotWithShape="1">
          <a:blip r:embed="rId3" cstate="screen">
            <a:extLst>
              <a:ext uri="{28A0092B-C50C-407E-A947-70E740481C1C}">
                <a14:useLocalDpi xmlns:a14="http://schemas.microsoft.com/office/drawing/2010/main"/>
              </a:ext>
            </a:extLst>
          </a:blip>
          <a:srcRect l="11441" t="21203" r="12889" b="28644"/>
          <a:stretch/>
        </p:blipFill>
        <p:spPr>
          <a:xfrm>
            <a:off x="313112" y="1546563"/>
            <a:ext cx="6798103" cy="4314586"/>
          </a:xfrm>
          <a:prstGeom prst="rect">
            <a:avLst/>
          </a:prstGeom>
        </p:spPr>
      </p:pic>
      <p:sp>
        <p:nvSpPr>
          <p:cNvPr id="93" name="Rectangle 92"/>
          <p:cNvSpPr/>
          <p:nvPr/>
        </p:nvSpPr>
        <p:spPr>
          <a:xfrm>
            <a:off x="933899" y="1725376"/>
            <a:ext cx="889233" cy="30200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94" name="TextBox 93"/>
          <p:cNvSpPr txBox="1"/>
          <p:nvPr/>
        </p:nvSpPr>
        <p:spPr>
          <a:xfrm>
            <a:off x="1008862" y="1725376"/>
            <a:ext cx="739305" cy="307777"/>
          </a:xfrm>
          <a:prstGeom prst="rect">
            <a:avLst/>
          </a:prstGeom>
          <a:noFill/>
        </p:spPr>
        <p:txBody>
          <a:bodyPr wrap="none" rtlCol="1">
            <a:spAutoFit/>
          </a:bodyPr>
          <a:lstStyle/>
          <a:p>
            <a:pPr algn="ctr" rtl="1"/>
            <a:r>
              <a:rPr lang="ar-AE" sz="1400" b="1">
                <a:solidFill>
                  <a:schemeClr val="bg1"/>
                </a:solidFill>
              </a:rPr>
              <a:t>المنطقة 1</a:t>
            </a:r>
            <a:endParaRPr lang="en-US" sz="1400" b="1" dirty="0">
              <a:solidFill>
                <a:schemeClr val="bg1"/>
              </a:solidFill>
            </a:endParaRPr>
          </a:p>
        </p:txBody>
      </p:sp>
      <p:sp>
        <p:nvSpPr>
          <p:cNvPr id="95" name="Rectangle 94"/>
          <p:cNvSpPr/>
          <p:nvPr/>
        </p:nvSpPr>
        <p:spPr>
          <a:xfrm>
            <a:off x="3040934" y="5325651"/>
            <a:ext cx="889233" cy="302004"/>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96" name="TextBox 95"/>
          <p:cNvSpPr txBox="1"/>
          <p:nvPr/>
        </p:nvSpPr>
        <p:spPr>
          <a:xfrm>
            <a:off x="3115897" y="5325651"/>
            <a:ext cx="739305" cy="307777"/>
          </a:xfrm>
          <a:prstGeom prst="rect">
            <a:avLst/>
          </a:prstGeom>
          <a:noFill/>
        </p:spPr>
        <p:txBody>
          <a:bodyPr wrap="none" rtlCol="1">
            <a:spAutoFit/>
          </a:bodyPr>
          <a:lstStyle/>
          <a:p>
            <a:pPr algn="ctr" rtl="1"/>
            <a:r>
              <a:rPr lang="ar-AE" sz="1400" b="1">
                <a:solidFill>
                  <a:schemeClr val="bg1"/>
                </a:solidFill>
              </a:rPr>
              <a:t>المنطقة 2</a:t>
            </a:r>
            <a:endParaRPr lang="en-US" sz="1400" b="1" dirty="0">
              <a:solidFill>
                <a:schemeClr val="bg1"/>
              </a:solidFill>
            </a:endParaRPr>
          </a:p>
        </p:txBody>
      </p:sp>
      <p:sp>
        <p:nvSpPr>
          <p:cNvPr id="97" name="Rectangle 96"/>
          <p:cNvSpPr/>
          <p:nvPr/>
        </p:nvSpPr>
        <p:spPr>
          <a:xfrm>
            <a:off x="5206691" y="1535558"/>
            <a:ext cx="889233" cy="302004"/>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98" name="TextBox 97"/>
          <p:cNvSpPr txBox="1"/>
          <p:nvPr/>
        </p:nvSpPr>
        <p:spPr>
          <a:xfrm>
            <a:off x="5281654" y="1529785"/>
            <a:ext cx="739305" cy="307777"/>
          </a:xfrm>
          <a:prstGeom prst="rect">
            <a:avLst/>
          </a:prstGeom>
          <a:noFill/>
        </p:spPr>
        <p:txBody>
          <a:bodyPr wrap="none" rtlCol="1">
            <a:spAutoFit/>
          </a:bodyPr>
          <a:lstStyle/>
          <a:p>
            <a:pPr algn="ctr" rtl="1"/>
            <a:r>
              <a:rPr lang="ar-AE" sz="1400" b="1">
                <a:solidFill>
                  <a:schemeClr val="bg1"/>
                </a:solidFill>
              </a:rPr>
              <a:t>المنطقة 3</a:t>
            </a:r>
            <a:endParaRPr lang="en-US" sz="1400" b="1" dirty="0">
              <a:solidFill>
                <a:schemeClr val="bg1"/>
              </a:solidFill>
            </a:endParaRPr>
          </a:p>
        </p:txBody>
      </p:sp>
      <p:sp>
        <p:nvSpPr>
          <p:cNvPr id="99" name="TextBox 98"/>
          <p:cNvSpPr txBox="1"/>
          <p:nvPr/>
        </p:nvSpPr>
        <p:spPr>
          <a:xfrm>
            <a:off x="7490886" y="2698820"/>
            <a:ext cx="4051882" cy="1077218"/>
          </a:xfrm>
          <a:prstGeom prst="rect">
            <a:avLst/>
          </a:prstGeom>
          <a:noFill/>
        </p:spPr>
        <p:txBody>
          <a:bodyPr wrap="square" rtlCol="1">
            <a:spAutoFit/>
          </a:bodyPr>
          <a:lstStyle/>
          <a:p>
            <a:pPr algn="just" rtl="1"/>
            <a:r>
              <a:t>المزامنة التلقائية للبيانات بين الأجهزة والخادم في نطاق نفس "المنطقة" </a:t>
            </a:r>
            <a:r>
              <a:rPr lang="ar-AE" sz="1600">
                <a:solidFill>
                  <a:srgbClr val="7AC144"/>
                </a:solidFill>
                <a:ea typeface="Microsoft YaHei" pitchFamily="34" charset="-122"/>
                <a:cs typeface="Segoe UI Light" panose="020B0502040204020203" pitchFamily="34" charset="0"/>
                <a:sym typeface="Myriad Pro Light" pitchFamily="34" charset="0"/>
              </a:rPr>
              <a:t>لضمان تحديث المعلومات.</a:t>
            </a:r>
            <a:endParaRPr lang="zh-CN" altLang="en-US" sz="1600" dirty="0">
              <a:solidFill>
                <a:srgbClr val="45494C"/>
              </a:solidFill>
              <a:ea typeface="Microsoft YaHei" pitchFamily="34" charset="-122"/>
              <a:cs typeface="Segoe UI Light" panose="020B0502040204020203" pitchFamily="34" charset="0"/>
              <a:sym typeface="Myriad Pro Light" pitchFamily="34" charset="0"/>
            </a:endParaRPr>
          </a:p>
        </p:txBody>
      </p:sp>
      <p:sp>
        <p:nvSpPr>
          <p:cNvPr id="100" name="TextBox 99"/>
          <p:cNvSpPr txBox="1"/>
          <p:nvPr/>
        </p:nvSpPr>
        <p:spPr>
          <a:xfrm>
            <a:off x="7490886" y="4125964"/>
            <a:ext cx="4051882" cy="584775"/>
          </a:xfrm>
          <a:prstGeom prst="rect">
            <a:avLst/>
          </a:prstGeom>
          <a:noFill/>
        </p:spPr>
        <p:txBody>
          <a:bodyPr wrap="square" rtlCol="1">
            <a:spAutoFit/>
          </a:bodyPr>
          <a:lstStyle/>
          <a:p>
            <a:pPr algn="just" rtl="1"/>
            <a:r>
              <a:rPr lang="ar-AE" sz="1600">
                <a:solidFill>
                  <a:srgbClr val="45494C"/>
                </a:solidFill>
                <a:ea typeface="Microsoft YaHei" pitchFamily="34" charset="-122"/>
                <a:cs typeface="Segoe UI Light" panose="020B0502040204020203" pitchFamily="34" charset="0"/>
                <a:sym typeface="Myriad Pro Light" pitchFamily="34" charset="0"/>
              </a:rPr>
              <a:t>تحافظ الأجهزة والموظفين في نفس "المنطقة" على مزامنة البيانات.</a:t>
            </a:r>
            <a:endParaRPr lang="zh-CN" altLang="en-US" sz="1600" dirty="0">
              <a:solidFill>
                <a:srgbClr val="45494C"/>
              </a:solidFill>
              <a:ea typeface="Microsoft YaHei" pitchFamily="34" charset="-122"/>
              <a:cs typeface="Segoe UI Light" panose="020B0502040204020203" pitchFamily="34" charset="0"/>
              <a:sym typeface="Myriad Pro Light" pitchFamily="34" charset="0"/>
            </a:endParaRPr>
          </a:p>
        </p:txBody>
      </p:sp>
      <p:sp>
        <p:nvSpPr>
          <p:cNvPr id="102" name="Chevron 101"/>
          <p:cNvSpPr/>
          <p:nvPr/>
        </p:nvSpPr>
        <p:spPr>
          <a:xfrm>
            <a:off x="7104325" y="3076127"/>
            <a:ext cx="308191" cy="308191"/>
          </a:xfrm>
          <a:prstGeom prst="chevron">
            <a:avLst/>
          </a:prstGeom>
          <a:solidFill>
            <a:srgbClr val="7AC143"/>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
        <p:nvSpPr>
          <p:cNvPr id="103" name="Chevron 102"/>
          <p:cNvSpPr/>
          <p:nvPr/>
        </p:nvSpPr>
        <p:spPr>
          <a:xfrm>
            <a:off x="7104324" y="4264255"/>
            <a:ext cx="308191" cy="308191"/>
          </a:xfrm>
          <a:prstGeom prst="chevron">
            <a:avLst/>
          </a:prstGeom>
          <a:solidFill>
            <a:srgbClr val="7AC143"/>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tx1"/>
              </a:solidFill>
            </a:endParaRPr>
          </a:p>
        </p:txBody>
      </p:sp>
    </p:spTree>
    <p:extLst>
      <p:ext uri="{BB962C8B-B14F-4D97-AF65-F5344CB8AC3E}">
        <p14:creationId xmlns:p14="http://schemas.microsoft.com/office/powerpoint/2010/main" val="54162019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3346325" y="576577"/>
            <a:ext cx="5499391" cy="584775"/>
          </a:xfrm>
          <a:prstGeom prst="rect">
            <a:avLst/>
          </a:prstGeom>
          <a:noFill/>
        </p:spPr>
        <p:txBody>
          <a:bodyPr wrap="none" rtlCol="1">
            <a:spAutoFit/>
          </a:bodyPr>
          <a:lstStyle/>
          <a:p>
            <a:pPr algn="ctr" rtl="1"/>
            <a:r>
              <a:rPr lang="ar-AE" sz="3200">
                <a:solidFill>
                  <a:srgbClr val="45494C"/>
                </a:solidFill>
                <a:latin typeface="+mj-lt"/>
              </a:rPr>
              <a:t>إدارة قوائم مناوبات العمل</a:t>
            </a:r>
            <a:endParaRPr lang="en-US" sz="3200" dirty="0">
              <a:solidFill>
                <a:srgbClr val="45494C"/>
              </a:solidFill>
              <a:latin typeface="+mj-lt"/>
            </a:endParaRPr>
          </a:p>
        </p:txBody>
      </p:sp>
      <p:sp>
        <p:nvSpPr>
          <p:cNvPr id="15" name="Rounded Rectangle 14"/>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6" name="TextBox 15"/>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pic>
        <p:nvPicPr>
          <p:cNvPr id="3" name="Picture 2"/>
          <p:cNvPicPr>
            <a:picLocks noChangeAspect="1"/>
          </p:cNvPicPr>
          <p:nvPr/>
        </p:nvPicPr>
        <p:blipFill>
          <a:blip r:embed="rId3"/>
          <a:stretch>
            <a:fillRect/>
          </a:stretch>
        </p:blipFill>
        <p:spPr>
          <a:xfrm>
            <a:off x="4202290" y="2492558"/>
            <a:ext cx="7740001" cy="3487500"/>
          </a:xfrm>
          <a:prstGeom prst="rect">
            <a:avLst/>
          </a:prstGeom>
        </p:spPr>
      </p:pic>
      <p:sp>
        <p:nvSpPr>
          <p:cNvPr id="8" name="Rectangle 7"/>
          <p:cNvSpPr/>
          <p:nvPr/>
        </p:nvSpPr>
        <p:spPr>
          <a:xfrm>
            <a:off x="-6071" y="1503032"/>
            <a:ext cx="12198071" cy="844755"/>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9" name="TextBox 8"/>
          <p:cNvSpPr txBox="1"/>
          <p:nvPr/>
        </p:nvSpPr>
        <p:spPr>
          <a:xfrm>
            <a:off x="360913" y="1725084"/>
            <a:ext cx="11464097" cy="400110"/>
          </a:xfrm>
          <a:prstGeom prst="rect">
            <a:avLst/>
          </a:prstGeom>
          <a:noFill/>
        </p:spPr>
        <p:txBody>
          <a:bodyPr wrap="square" rtlCol="1">
            <a:spAutoFit/>
          </a:bodyPr>
          <a:lstStyle/>
          <a:p>
            <a:pPr algn="ctr" rtl="1"/>
            <a:r>
              <a:rPr lang="ar-AE" sz="2000">
                <a:solidFill>
                  <a:srgbClr val="45494C"/>
                </a:solidFill>
                <a:cs typeface="Segoe UI Light" panose="020B0502040204020203" pitchFamily="34" charset="0"/>
                <a:sym typeface="Myriad Pro Light" pitchFamily="34" charset="0"/>
              </a:rPr>
              <a:t>باستخدام خاصية استيراد قوائم إكسيل، يمكن للمسؤول إدارة مهام مختلفة على جداول متعددة.</a:t>
            </a:r>
            <a:endParaRPr lang="zh-CN" altLang="en-US" sz="2000" dirty="0">
              <a:solidFill>
                <a:srgbClr val="45494C"/>
              </a:solidFill>
              <a:cs typeface="Segoe UI Light" panose="020B0502040204020203" pitchFamily="34" charset="0"/>
              <a:sym typeface="Myriad Pro Light"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25" y="1943257"/>
            <a:ext cx="4960600" cy="4368456"/>
          </a:xfrm>
          <a:prstGeom prst="rect">
            <a:avLst/>
          </a:prstGeom>
        </p:spPr>
      </p:pic>
    </p:spTree>
    <p:extLst>
      <p:ext uri="{BB962C8B-B14F-4D97-AF65-F5344CB8AC3E}">
        <p14:creationId xmlns:p14="http://schemas.microsoft.com/office/powerpoint/2010/main" val="6685023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3011202" y="576577"/>
            <a:ext cx="6169639" cy="584775"/>
          </a:xfrm>
          <a:prstGeom prst="rect">
            <a:avLst/>
          </a:prstGeom>
          <a:noFill/>
        </p:spPr>
        <p:txBody>
          <a:bodyPr wrap="none" rtlCol="1">
            <a:spAutoFit/>
          </a:bodyPr>
          <a:lstStyle/>
          <a:p>
            <a:pPr algn="ctr" rtl="1"/>
            <a:r>
              <a:rPr lang="ar-AE" sz="3200">
                <a:solidFill>
                  <a:srgbClr val="45494C"/>
                </a:solidFill>
                <a:latin typeface="+mj-lt"/>
              </a:rPr>
              <a:t>إدارة حالات العمل الإضافي وقوائمه</a:t>
            </a:r>
            <a:endParaRPr lang="en-US" sz="3200" dirty="0">
              <a:solidFill>
                <a:srgbClr val="45494C"/>
              </a:solidFill>
              <a:latin typeface="+mj-lt"/>
            </a:endParaRPr>
          </a:p>
        </p:txBody>
      </p:sp>
      <p:sp>
        <p:nvSpPr>
          <p:cNvPr id="15" name="Rounded Rectangle 14"/>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6" name="TextBox 15"/>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pic>
        <p:nvPicPr>
          <p:cNvPr id="3" name="Picture 2"/>
          <p:cNvPicPr>
            <a:picLocks noChangeAspect="1"/>
          </p:cNvPicPr>
          <p:nvPr/>
        </p:nvPicPr>
        <p:blipFill>
          <a:blip r:embed="rId3"/>
          <a:stretch>
            <a:fillRect/>
          </a:stretch>
        </p:blipFill>
        <p:spPr>
          <a:xfrm>
            <a:off x="1941293" y="1974199"/>
            <a:ext cx="2328750" cy="1113750"/>
          </a:xfrm>
          <a:prstGeom prst="rect">
            <a:avLst/>
          </a:prstGeom>
        </p:spPr>
      </p:pic>
      <p:sp>
        <p:nvSpPr>
          <p:cNvPr id="4" name="TextBox 3"/>
          <p:cNvSpPr txBox="1"/>
          <p:nvPr/>
        </p:nvSpPr>
        <p:spPr>
          <a:xfrm>
            <a:off x="2058746" y="1635645"/>
            <a:ext cx="2093843" cy="338554"/>
          </a:xfrm>
          <a:prstGeom prst="rect">
            <a:avLst/>
          </a:prstGeom>
          <a:noFill/>
        </p:spPr>
        <p:txBody>
          <a:bodyPr wrap="none" rtlCol="1">
            <a:spAutoFit/>
          </a:bodyPr>
          <a:lstStyle/>
          <a:p>
            <a:pPr algn="ctr" rtl="1"/>
            <a:r>
              <a:rPr lang="ar-AE" sz="1600" b="1">
                <a:solidFill>
                  <a:srgbClr val="45494C"/>
                </a:solidFill>
              </a:rPr>
              <a:t>ساعات الجدول</a:t>
            </a:r>
            <a:endParaRPr lang="en-US" sz="1600" b="1" dirty="0">
              <a:solidFill>
                <a:srgbClr val="45494C"/>
              </a:solidFill>
            </a:endParaRPr>
          </a:p>
        </p:txBody>
      </p:sp>
      <p:pic>
        <p:nvPicPr>
          <p:cNvPr id="6" name="Picture 5"/>
          <p:cNvPicPr>
            <a:picLocks noChangeAspect="1"/>
          </p:cNvPicPr>
          <p:nvPr/>
        </p:nvPicPr>
        <p:blipFill>
          <a:blip r:embed="rId4"/>
          <a:stretch>
            <a:fillRect/>
          </a:stretch>
        </p:blipFill>
        <p:spPr>
          <a:xfrm>
            <a:off x="1630343" y="4164343"/>
            <a:ext cx="417834" cy="417834"/>
          </a:xfrm>
          <a:prstGeom prst="rect">
            <a:avLst/>
          </a:prstGeom>
        </p:spPr>
      </p:pic>
      <p:sp>
        <p:nvSpPr>
          <p:cNvPr id="7" name="Rectangle 6"/>
          <p:cNvSpPr/>
          <p:nvPr/>
        </p:nvSpPr>
        <p:spPr>
          <a:xfrm>
            <a:off x="1202728" y="3657599"/>
            <a:ext cx="1285103" cy="214184"/>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1" name="TextBox 10"/>
          <p:cNvSpPr txBox="1"/>
          <p:nvPr/>
        </p:nvSpPr>
        <p:spPr>
          <a:xfrm>
            <a:off x="1221550" y="3642124"/>
            <a:ext cx="1247457" cy="246221"/>
          </a:xfrm>
          <a:prstGeom prst="rect">
            <a:avLst/>
          </a:prstGeom>
          <a:noFill/>
        </p:spPr>
        <p:txBody>
          <a:bodyPr wrap="none" rtlCol="1">
            <a:spAutoFit/>
          </a:bodyPr>
          <a:lstStyle/>
          <a:p>
            <a:pPr algn="ctr" rtl="1"/>
            <a:r>
              <a:rPr lang="ar-AE" sz="1000" b="1" dirty="0">
                <a:solidFill>
                  <a:schemeClr val="bg1"/>
                </a:solidFill>
              </a:rPr>
              <a:t>ساعات العمل الاعتيادية</a:t>
            </a:r>
            <a:endParaRPr lang="en-US" sz="1000" b="1" dirty="0">
              <a:solidFill>
                <a:schemeClr val="bg1"/>
              </a:solidFill>
            </a:endParaRPr>
          </a:p>
        </p:txBody>
      </p:sp>
      <p:sp>
        <p:nvSpPr>
          <p:cNvPr id="12" name="TextBox 11"/>
          <p:cNvSpPr txBox="1"/>
          <p:nvPr/>
        </p:nvSpPr>
        <p:spPr>
          <a:xfrm>
            <a:off x="1498068" y="3887258"/>
            <a:ext cx="694422" cy="261610"/>
          </a:xfrm>
          <a:prstGeom prst="rect">
            <a:avLst/>
          </a:prstGeom>
          <a:noFill/>
        </p:spPr>
        <p:txBody>
          <a:bodyPr wrap="none" rtlCol="1">
            <a:spAutoFit/>
          </a:bodyPr>
          <a:lstStyle/>
          <a:p>
            <a:pPr algn="ctr" rtl="1"/>
            <a:r>
              <a:rPr lang="ar-AE" sz="1100" b="1" dirty="0">
                <a:solidFill>
                  <a:srgbClr val="45494C"/>
                </a:solidFill>
              </a:rPr>
              <a:t>8 ساعات</a:t>
            </a:r>
            <a:endParaRPr lang="en-US" sz="1100" b="1" dirty="0">
              <a:solidFill>
                <a:srgbClr val="45494C"/>
              </a:solidFill>
            </a:endParaRPr>
          </a:p>
        </p:txBody>
      </p:sp>
      <p:sp>
        <p:nvSpPr>
          <p:cNvPr id="13" name="TextBox 12"/>
          <p:cNvSpPr txBox="1"/>
          <p:nvPr/>
        </p:nvSpPr>
        <p:spPr>
          <a:xfrm>
            <a:off x="2454879" y="4074356"/>
            <a:ext cx="364202" cy="461665"/>
          </a:xfrm>
          <a:prstGeom prst="rect">
            <a:avLst/>
          </a:prstGeom>
          <a:noFill/>
        </p:spPr>
        <p:txBody>
          <a:bodyPr wrap="none" rtlCol="1">
            <a:spAutoFit/>
          </a:bodyPr>
          <a:lstStyle/>
          <a:p>
            <a:pPr algn="ctr" rtl="1"/>
            <a:r>
              <a:rPr lang="ar-AE" sz="2400" b="1">
                <a:solidFill>
                  <a:srgbClr val="45494C"/>
                </a:solidFill>
              </a:rPr>
              <a:t>+</a:t>
            </a:r>
            <a:endParaRPr lang="en-US" sz="2400" b="1" dirty="0">
              <a:solidFill>
                <a:srgbClr val="45494C"/>
              </a:solidFill>
            </a:endParaRPr>
          </a:p>
        </p:txBody>
      </p:sp>
      <p:sp>
        <p:nvSpPr>
          <p:cNvPr id="18" name="TextBox 17"/>
          <p:cNvSpPr txBox="1"/>
          <p:nvPr/>
        </p:nvSpPr>
        <p:spPr>
          <a:xfrm>
            <a:off x="2740776" y="4075643"/>
            <a:ext cx="739401" cy="538609"/>
          </a:xfrm>
          <a:prstGeom prst="rect">
            <a:avLst/>
          </a:prstGeom>
          <a:noFill/>
        </p:spPr>
        <p:txBody>
          <a:bodyPr wrap="square" rtlCol="1">
            <a:spAutoFit/>
          </a:bodyPr>
          <a:lstStyle/>
          <a:p>
            <a:pPr algn="ctr" rtl="1"/>
            <a:r>
              <a:rPr lang="ar-AE" sz="1100" b="1" dirty="0">
                <a:solidFill>
                  <a:srgbClr val="45494C"/>
                </a:solidFill>
              </a:rPr>
              <a:t>ساعتان</a:t>
            </a:r>
          </a:p>
          <a:p>
            <a:pPr algn="ctr" rtl="1"/>
            <a:r>
              <a:rPr lang="ar-AE" sz="900" dirty="0">
                <a:solidFill>
                  <a:srgbClr val="45494C"/>
                </a:solidFill>
              </a:rPr>
              <a:t>10دولار/ للساعة الواحدة </a:t>
            </a:r>
            <a:endParaRPr lang="en-US" sz="900" dirty="0">
              <a:solidFill>
                <a:srgbClr val="45494C"/>
              </a:solidFill>
            </a:endParaRPr>
          </a:p>
        </p:txBody>
      </p:sp>
      <p:sp>
        <p:nvSpPr>
          <p:cNvPr id="19" name="TextBox 18"/>
          <p:cNvSpPr txBox="1"/>
          <p:nvPr/>
        </p:nvSpPr>
        <p:spPr>
          <a:xfrm>
            <a:off x="3447225" y="4074355"/>
            <a:ext cx="364203" cy="461665"/>
          </a:xfrm>
          <a:prstGeom prst="rect">
            <a:avLst/>
          </a:prstGeom>
          <a:noFill/>
        </p:spPr>
        <p:txBody>
          <a:bodyPr wrap="none" rtlCol="1">
            <a:spAutoFit/>
          </a:bodyPr>
          <a:lstStyle/>
          <a:p>
            <a:pPr algn="ctr" rtl="1"/>
            <a:r>
              <a:rPr lang="ar-AE" sz="2400" b="1">
                <a:solidFill>
                  <a:srgbClr val="45494C"/>
                </a:solidFill>
              </a:rPr>
              <a:t>=</a:t>
            </a:r>
          </a:p>
        </p:txBody>
      </p:sp>
      <p:sp>
        <p:nvSpPr>
          <p:cNvPr id="20" name="Rectangle 19"/>
          <p:cNvSpPr/>
          <p:nvPr/>
        </p:nvSpPr>
        <p:spPr>
          <a:xfrm>
            <a:off x="3852470" y="3660628"/>
            <a:ext cx="1077046" cy="214184"/>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1" name="TextBox 20"/>
          <p:cNvSpPr txBox="1"/>
          <p:nvPr/>
        </p:nvSpPr>
        <p:spPr>
          <a:xfrm>
            <a:off x="3833646" y="3645153"/>
            <a:ext cx="1111203" cy="246221"/>
          </a:xfrm>
          <a:prstGeom prst="rect">
            <a:avLst/>
          </a:prstGeom>
          <a:noFill/>
        </p:spPr>
        <p:txBody>
          <a:bodyPr wrap="none" rtlCol="1">
            <a:spAutoFit/>
          </a:bodyPr>
          <a:lstStyle/>
          <a:p>
            <a:pPr algn="ctr" rtl="1"/>
            <a:r>
              <a:rPr lang="ar-AE" sz="1000" b="1">
                <a:solidFill>
                  <a:schemeClr val="bg1"/>
                </a:solidFill>
              </a:rPr>
              <a:t>إجمالي ساعات العمل</a:t>
            </a:r>
            <a:endParaRPr lang="en-US" sz="1000" b="1" dirty="0">
              <a:solidFill>
                <a:schemeClr val="bg1"/>
              </a:solidFill>
            </a:endParaRPr>
          </a:p>
        </p:txBody>
      </p:sp>
      <p:sp>
        <p:nvSpPr>
          <p:cNvPr id="22" name="TextBox 21"/>
          <p:cNvSpPr txBox="1"/>
          <p:nvPr/>
        </p:nvSpPr>
        <p:spPr>
          <a:xfrm>
            <a:off x="3994747" y="4186968"/>
            <a:ext cx="788999" cy="261610"/>
          </a:xfrm>
          <a:prstGeom prst="rect">
            <a:avLst/>
          </a:prstGeom>
          <a:noFill/>
        </p:spPr>
        <p:txBody>
          <a:bodyPr wrap="none" rtlCol="1">
            <a:spAutoFit/>
          </a:bodyPr>
          <a:lstStyle/>
          <a:p>
            <a:pPr algn="ctr" rtl="1"/>
            <a:r>
              <a:rPr lang="ar-AE" sz="1100" b="1">
                <a:solidFill>
                  <a:srgbClr val="45494C"/>
                </a:solidFill>
              </a:rPr>
              <a:t>10 ساعات</a:t>
            </a:r>
          </a:p>
        </p:txBody>
      </p:sp>
      <p:pic>
        <p:nvPicPr>
          <p:cNvPr id="8" name="Picture 7"/>
          <p:cNvPicPr>
            <a:picLocks noChangeAspect="1"/>
          </p:cNvPicPr>
          <p:nvPr/>
        </p:nvPicPr>
        <p:blipFill>
          <a:blip r:embed="rId5"/>
          <a:stretch>
            <a:fillRect/>
          </a:stretch>
        </p:blipFill>
        <p:spPr>
          <a:xfrm>
            <a:off x="2941716" y="4862995"/>
            <a:ext cx="382500" cy="180000"/>
          </a:xfrm>
          <a:prstGeom prst="rect">
            <a:avLst/>
          </a:prstGeom>
        </p:spPr>
      </p:pic>
      <p:sp>
        <p:nvSpPr>
          <p:cNvPr id="9" name="Rectangle 8"/>
          <p:cNvSpPr/>
          <p:nvPr/>
        </p:nvSpPr>
        <p:spPr>
          <a:xfrm>
            <a:off x="2261129" y="5106411"/>
            <a:ext cx="1680628" cy="420130"/>
          </a:xfrm>
          <a:prstGeom prst="rect">
            <a:avLst/>
          </a:prstGeom>
          <a:solidFill>
            <a:srgbClr val="454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3" name="TextBox 22"/>
          <p:cNvSpPr txBox="1"/>
          <p:nvPr/>
        </p:nvSpPr>
        <p:spPr>
          <a:xfrm>
            <a:off x="2310201" y="5162587"/>
            <a:ext cx="1582484" cy="307777"/>
          </a:xfrm>
          <a:prstGeom prst="rect">
            <a:avLst/>
          </a:prstGeom>
          <a:noFill/>
        </p:spPr>
        <p:txBody>
          <a:bodyPr wrap="none" rtlCol="1">
            <a:spAutoFit/>
          </a:bodyPr>
          <a:lstStyle/>
          <a:p>
            <a:pPr algn="ctr" rtl="1"/>
            <a:r>
              <a:rPr lang="ar-AE" sz="1400" b="1">
                <a:solidFill>
                  <a:schemeClr val="bg1"/>
                </a:solidFill>
              </a:rPr>
              <a:t>الراتب/اليومي + 20 دولار</a:t>
            </a:r>
            <a:endParaRPr lang="en-US" sz="1400" b="1" dirty="0">
              <a:solidFill>
                <a:schemeClr val="bg1"/>
              </a:solidFill>
            </a:endParaRPr>
          </a:p>
        </p:txBody>
      </p:sp>
      <p:pic>
        <p:nvPicPr>
          <p:cNvPr id="24" name="Picture 23"/>
          <p:cNvPicPr>
            <a:picLocks noChangeAspect="1"/>
          </p:cNvPicPr>
          <p:nvPr/>
        </p:nvPicPr>
        <p:blipFill>
          <a:blip r:embed="rId3"/>
          <a:stretch>
            <a:fillRect/>
          </a:stretch>
        </p:blipFill>
        <p:spPr>
          <a:xfrm>
            <a:off x="7522197" y="1974199"/>
            <a:ext cx="2328750" cy="1113750"/>
          </a:xfrm>
          <a:prstGeom prst="rect">
            <a:avLst/>
          </a:prstGeom>
        </p:spPr>
      </p:pic>
      <p:sp>
        <p:nvSpPr>
          <p:cNvPr id="25" name="TextBox 24"/>
          <p:cNvSpPr txBox="1"/>
          <p:nvPr/>
        </p:nvSpPr>
        <p:spPr>
          <a:xfrm>
            <a:off x="7639650" y="1635645"/>
            <a:ext cx="2093843" cy="338554"/>
          </a:xfrm>
          <a:prstGeom prst="rect">
            <a:avLst/>
          </a:prstGeom>
          <a:noFill/>
        </p:spPr>
        <p:txBody>
          <a:bodyPr wrap="none" rtlCol="1">
            <a:spAutoFit/>
          </a:bodyPr>
          <a:lstStyle/>
          <a:p>
            <a:pPr algn="ctr" rtl="1"/>
            <a:r>
              <a:rPr lang="ar-AE" sz="1600" b="1">
                <a:solidFill>
                  <a:srgbClr val="45494C"/>
                </a:solidFill>
              </a:rPr>
              <a:t>ساعات الجدول</a:t>
            </a:r>
            <a:endParaRPr lang="en-US" sz="1600" b="1" dirty="0">
              <a:solidFill>
                <a:srgbClr val="45494C"/>
              </a:solidFill>
            </a:endParaRPr>
          </a:p>
        </p:txBody>
      </p:sp>
      <p:pic>
        <p:nvPicPr>
          <p:cNvPr id="26" name="Picture 25"/>
          <p:cNvPicPr>
            <a:picLocks noChangeAspect="1"/>
          </p:cNvPicPr>
          <p:nvPr/>
        </p:nvPicPr>
        <p:blipFill>
          <a:blip r:embed="rId4"/>
          <a:stretch>
            <a:fillRect/>
          </a:stretch>
        </p:blipFill>
        <p:spPr>
          <a:xfrm>
            <a:off x="6758165" y="4164343"/>
            <a:ext cx="417834" cy="417834"/>
          </a:xfrm>
          <a:prstGeom prst="rect">
            <a:avLst/>
          </a:prstGeom>
        </p:spPr>
      </p:pic>
      <p:sp>
        <p:nvSpPr>
          <p:cNvPr id="27" name="Rectangle 26"/>
          <p:cNvSpPr/>
          <p:nvPr/>
        </p:nvSpPr>
        <p:spPr>
          <a:xfrm>
            <a:off x="5966013" y="3647519"/>
            <a:ext cx="1285103" cy="214184"/>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9" name="TextBox 28"/>
          <p:cNvSpPr txBox="1"/>
          <p:nvPr/>
        </p:nvSpPr>
        <p:spPr>
          <a:xfrm>
            <a:off x="5927816" y="3662908"/>
            <a:ext cx="1330441" cy="246221"/>
          </a:xfrm>
          <a:prstGeom prst="rect">
            <a:avLst/>
          </a:prstGeom>
          <a:noFill/>
        </p:spPr>
        <p:txBody>
          <a:bodyPr wrap="square" rtlCol="1">
            <a:spAutoFit/>
          </a:bodyPr>
          <a:lstStyle/>
          <a:p>
            <a:pPr algn="ctr" rtl="1"/>
            <a:r>
              <a:rPr lang="ar-AE" sz="1000" b="1" dirty="0">
                <a:solidFill>
                  <a:schemeClr val="bg1"/>
                </a:solidFill>
              </a:rPr>
              <a:t>ساعات العمل الاعتيادية</a:t>
            </a:r>
            <a:endParaRPr lang="en-US" sz="1000" b="1" dirty="0">
              <a:solidFill>
                <a:schemeClr val="bg1"/>
              </a:solidFill>
            </a:endParaRPr>
          </a:p>
        </p:txBody>
      </p:sp>
      <p:sp>
        <p:nvSpPr>
          <p:cNvPr id="30" name="TextBox 29"/>
          <p:cNvSpPr txBox="1"/>
          <p:nvPr/>
        </p:nvSpPr>
        <p:spPr>
          <a:xfrm>
            <a:off x="6625890" y="3887258"/>
            <a:ext cx="694422" cy="261610"/>
          </a:xfrm>
          <a:prstGeom prst="rect">
            <a:avLst/>
          </a:prstGeom>
          <a:noFill/>
        </p:spPr>
        <p:txBody>
          <a:bodyPr wrap="none" rtlCol="1">
            <a:spAutoFit/>
          </a:bodyPr>
          <a:lstStyle/>
          <a:p>
            <a:pPr algn="ctr" rtl="1"/>
            <a:r>
              <a:rPr lang="ar-AE" sz="1100" b="1">
                <a:solidFill>
                  <a:srgbClr val="45494C"/>
                </a:solidFill>
              </a:rPr>
              <a:t>8 ساعات</a:t>
            </a:r>
            <a:endParaRPr lang="en-US" sz="1100" b="1" dirty="0">
              <a:solidFill>
                <a:srgbClr val="45494C"/>
              </a:solidFill>
            </a:endParaRPr>
          </a:p>
        </p:txBody>
      </p:sp>
      <p:sp>
        <p:nvSpPr>
          <p:cNvPr id="31" name="TextBox 30"/>
          <p:cNvSpPr txBox="1"/>
          <p:nvPr/>
        </p:nvSpPr>
        <p:spPr>
          <a:xfrm>
            <a:off x="7582701" y="4074356"/>
            <a:ext cx="364202" cy="461665"/>
          </a:xfrm>
          <a:prstGeom prst="rect">
            <a:avLst/>
          </a:prstGeom>
          <a:noFill/>
        </p:spPr>
        <p:txBody>
          <a:bodyPr wrap="none" rtlCol="1">
            <a:spAutoFit/>
          </a:bodyPr>
          <a:lstStyle/>
          <a:p>
            <a:pPr algn="ctr" rtl="1"/>
            <a:r>
              <a:rPr lang="ar-AE" sz="2400" b="1">
                <a:solidFill>
                  <a:srgbClr val="45494C"/>
                </a:solidFill>
              </a:rPr>
              <a:t>+</a:t>
            </a:r>
            <a:endParaRPr lang="en-US" sz="2400" b="1" dirty="0">
              <a:solidFill>
                <a:srgbClr val="45494C"/>
              </a:solidFill>
            </a:endParaRPr>
          </a:p>
        </p:txBody>
      </p:sp>
      <p:sp>
        <p:nvSpPr>
          <p:cNvPr id="34" name="TextBox 33"/>
          <p:cNvSpPr txBox="1"/>
          <p:nvPr/>
        </p:nvSpPr>
        <p:spPr>
          <a:xfrm>
            <a:off x="7913577" y="4075643"/>
            <a:ext cx="598713" cy="677108"/>
          </a:xfrm>
          <a:prstGeom prst="rect">
            <a:avLst/>
          </a:prstGeom>
          <a:noFill/>
        </p:spPr>
        <p:txBody>
          <a:bodyPr wrap="square" rtlCol="1">
            <a:spAutoFit/>
          </a:bodyPr>
          <a:lstStyle/>
          <a:p>
            <a:pPr algn="ctr" rtl="1"/>
            <a:r>
              <a:rPr lang="ar-AE" sz="1100" b="1" dirty="0">
                <a:solidFill>
                  <a:srgbClr val="45494C"/>
                </a:solidFill>
              </a:rPr>
              <a:t>ساعتان</a:t>
            </a:r>
          </a:p>
          <a:p>
            <a:pPr algn="ctr" rtl="1"/>
            <a:r>
              <a:rPr lang="ar-AE" sz="900" dirty="0">
                <a:solidFill>
                  <a:srgbClr val="45494C"/>
                </a:solidFill>
              </a:rPr>
              <a:t>10دولار/ للساعة الواحدة </a:t>
            </a:r>
            <a:endParaRPr lang="en-US" sz="900" dirty="0">
              <a:solidFill>
                <a:srgbClr val="45494C"/>
              </a:solidFill>
            </a:endParaRPr>
          </a:p>
        </p:txBody>
      </p:sp>
      <p:sp>
        <p:nvSpPr>
          <p:cNvPr id="35" name="TextBox 34"/>
          <p:cNvSpPr txBox="1"/>
          <p:nvPr/>
        </p:nvSpPr>
        <p:spPr>
          <a:xfrm>
            <a:off x="9629493" y="4074355"/>
            <a:ext cx="364203" cy="461665"/>
          </a:xfrm>
          <a:prstGeom prst="rect">
            <a:avLst/>
          </a:prstGeom>
          <a:noFill/>
        </p:spPr>
        <p:txBody>
          <a:bodyPr wrap="none" rtlCol="1">
            <a:spAutoFit/>
          </a:bodyPr>
          <a:lstStyle/>
          <a:p>
            <a:pPr algn="ctr" rtl="1"/>
            <a:r>
              <a:rPr lang="ar-AE" sz="2400" b="1">
                <a:solidFill>
                  <a:srgbClr val="45494C"/>
                </a:solidFill>
              </a:rPr>
              <a:t>=</a:t>
            </a:r>
          </a:p>
        </p:txBody>
      </p:sp>
      <p:sp>
        <p:nvSpPr>
          <p:cNvPr id="36" name="Rectangle 35"/>
          <p:cNvSpPr/>
          <p:nvPr/>
        </p:nvSpPr>
        <p:spPr>
          <a:xfrm>
            <a:off x="10034738" y="3660628"/>
            <a:ext cx="1077046" cy="214184"/>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7" name="TextBox 36"/>
          <p:cNvSpPr txBox="1"/>
          <p:nvPr/>
        </p:nvSpPr>
        <p:spPr>
          <a:xfrm>
            <a:off x="10015914" y="3645153"/>
            <a:ext cx="1111203" cy="246221"/>
          </a:xfrm>
          <a:prstGeom prst="rect">
            <a:avLst/>
          </a:prstGeom>
          <a:noFill/>
        </p:spPr>
        <p:txBody>
          <a:bodyPr wrap="none" rtlCol="1">
            <a:spAutoFit/>
          </a:bodyPr>
          <a:lstStyle/>
          <a:p>
            <a:pPr algn="ctr" rtl="1"/>
            <a:r>
              <a:rPr lang="ar-AE" sz="1000" b="1">
                <a:solidFill>
                  <a:schemeClr val="bg1"/>
                </a:solidFill>
              </a:rPr>
              <a:t>إجمالي ساعات العمل</a:t>
            </a:r>
            <a:endParaRPr lang="en-US" sz="1000" b="1" dirty="0">
              <a:solidFill>
                <a:schemeClr val="bg1"/>
              </a:solidFill>
            </a:endParaRPr>
          </a:p>
        </p:txBody>
      </p:sp>
      <p:sp>
        <p:nvSpPr>
          <p:cNvPr id="38" name="TextBox 37"/>
          <p:cNvSpPr txBox="1"/>
          <p:nvPr/>
        </p:nvSpPr>
        <p:spPr>
          <a:xfrm>
            <a:off x="10177015" y="4186968"/>
            <a:ext cx="788999" cy="261610"/>
          </a:xfrm>
          <a:prstGeom prst="rect">
            <a:avLst/>
          </a:prstGeom>
          <a:noFill/>
        </p:spPr>
        <p:txBody>
          <a:bodyPr wrap="none" rtlCol="1">
            <a:spAutoFit/>
          </a:bodyPr>
          <a:lstStyle/>
          <a:p>
            <a:pPr algn="ctr" rtl="1"/>
            <a:r>
              <a:rPr lang="ar-AE" sz="1100" b="1">
                <a:solidFill>
                  <a:srgbClr val="45494C"/>
                </a:solidFill>
              </a:rPr>
              <a:t>12 ساعة</a:t>
            </a:r>
          </a:p>
        </p:txBody>
      </p:sp>
      <p:pic>
        <p:nvPicPr>
          <p:cNvPr id="39" name="Picture 38"/>
          <p:cNvPicPr>
            <a:picLocks noChangeAspect="1"/>
          </p:cNvPicPr>
          <p:nvPr/>
        </p:nvPicPr>
        <p:blipFill>
          <a:blip r:embed="rId5"/>
          <a:stretch>
            <a:fillRect/>
          </a:stretch>
        </p:blipFill>
        <p:spPr>
          <a:xfrm>
            <a:off x="8695615" y="4862995"/>
            <a:ext cx="382500" cy="180000"/>
          </a:xfrm>
          <a:prstGeom prst="rect">
            <a:avLst/>
          </a:prstGeom>
        </p:spPr>
      </p:pic>
      <p:sp>
        <p:nvSpPr>
          <p:cNvPr id="40" name="Rectangle 39"/>
          <p:cNvSpPr/>
          <p:nvPr/>
        </p:nvSpPr>
        <p:spPr>
          <a:xfrm>
            <a:off x="8015028" y="5106411"/>
            <a:ext cx="1680628" cy="420130"/>
          </a:xfrm>
          <a:prstGeom prst="rect">
            <a:avLst/>
          </a:prstGeom>
          <a:solidFill>
            <a:srgbClr val="454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 name="TextBox 40"/>
          <p:cNvSpPr txBox="1"/>
          <p:nvPr/>
        </p:nvSpPr>
        <p:spPr>
          <a:xfrm>
            <a:off x="8064100" y="5162587"/>
            <a:ext cx="1582484" cy="307777"/>
          </a:xfrm>
          <a:prstGeom prst="rect">
            <a:avLst/>
          </a:prstGeom>
          <a:noFill/>
        </p:spPr>
        <p:txBody>
          <a:bodyPr wrap="none" rtlCol="1">
            <a:spAutoFit/>
          </a:bodyPr>
          <a:lstStyle/>
          <a:p>
            <a:pPr algn="ctr" rtl="1"/>
            <a:r>
              <a:rPr lang="ar-AE" sz="1400" b="1">
                <a:solidFill>
                  <a:schemeClr val="bg1"/>
                </a:solidFill>
              </a:rPr>
              <a:t>الراتب اليومي + ر60 دولار</a:t>
            </a:r>
            <a:endParaRPr lang="en-US" sz="1400" b="1" dirty="0">
              <a:solidFill>
                <a:schemeClr val="bg1"/>
              </a:solidFill>
            </a:endParaRPr>
          </a:p>
        </p:txBody>
      </p:sp>
      <p:sp>
        <p:nvSpPr>
          <p:cNvPr id="42" name="TextBox 41"/>
          <p:cNvSpPr txBox="1"/>
          <p:nvPr/>
        </p:nvSpPr>
        <p:spPr>
          <a:xfrm>
            <a:off x="8587440" y="4080318"/>
            <a:ext cx="364202" cy="461665"/>
          </a:xfrm>
          <a:prstGeom prst="rect">
            <a:avLst/>
          </a:prstGeom>
          <a:noFill/>
        </p:spPr>
        <p:txBody>
          <a:bodyPr wrap="none" rtlCol="1">
            <a:spAutoFit/>
          </a:bodyPr>
          <a:lstStyle/>
          <a:p>
            <a:pPr algn="ctr" rtl="1"/>
            <a:r>
              <a:rPr lang="ar-AE" sz="2400" b="1">
                <a:solidFill>
                  <a:srgbClr val="45494C"/>
                </a:solidFill>
              </a:rPr>
              <a:t>+</a:t>
            </a:r>
            <a:endParaRPr lang="en-US" sz="2400" b="1" dirty="0">
              <a:solidFill>
                <a:srgbClr val="45494C"/>
              </a:solidFill>
            </a:endParaRPr>
          </a:p>
        </p:txBody>
      </p:sp>
      <p:sp>
        <p:nvSpPr>
          <p:cNvPr id="43" name="Rectangle 42"/>
          <p:cNvSpPr/>
          <p:nvPr/>
        </p:nvSpPr>
        <p:spPr>
          <a:xfrm>
            <a:off x="8607999" y="3663996"/>
            <a:ext cx="1242948" cy="193630"/>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4" name="TextBox 43"/>
          <p:cNvSpPr txBox="1"/>
          <p:nvPr/>
        </p:nvSpPr>
        <p:spPr>
          <a:xfrm>
            <a:off x="8586939" y="3644610"/>
            <a:ext cx="1280544" cy="246221"/>
          </a:xfrm>
          <a:prstGeom prst="rect">
            <a:avLst/>
          </a:prstGeom>
          <a:noFill/>
        </p:spPr>
        <p:txBody>
          <a:bodyPr wrap="square" rtlCol="1">
            <a:spAutoFit/>
          </a:bodyPr>
          <a:lstStyle/>
          <a:p>
            <a:pPr algn="ctr" rtl="1"/>
            <a:r>
              <a:rPr lang="ar-AE" sz="1000" b="1" dirty="0">
                <a:solidFill>
                  <a:schemeClr val="bg1"/>
                </a:solidFill>
              </a:rPr>
              <a:t>ساعات العمل الإضافية 2</a:t>
            </a:r>
            <a:endParaRPr lang="en-US" sz="1000" b="1" dirty="0">
              <a:solidFill>
                <a:schemeClr val="bg1"/>
              </a:solidFill>
            </a:endParaRPr>
          </a:p>
        </p:txBody>
      </p:sp>
      <p:sp>
        <p:nvSpPr>
          <p:cNvPr id="45" name="TextBox 44"/>
          <p:cNvSpPr txBox="1"/>
          <p:nvPr/>
        </p:nvSpPr>
        <p:spPr>
          <a:xfrm>
            <a:off x="8951642" y="4081605"/>
            <a:ext cx="661096" cy="677108"/>
          </a:xfrm>
          <a:prstGeom prst="rect">
            <a:avLst/>
          </a:prstGeom>
          <a:noFill/>
        </p:spPr>
        <p:txBody>
          <a:bodyPr wrap="square" rtlCol="1">
            <a:spAutoFit/>
          </a:bodyPr>
          <a:lstStyle/>
          <a:p>
            <a:pPr algn="ctr" rtl="1"/>
            <a:r>
              <a:rPr lang="ar-AE" sz="1100" b="1" dirty="0">
                <a:solidFill>
                  <a:srgbClr val="45494C"/>
                </a:solidFill>
              </a:rPr>
              <a:t>ساعتان</a:t>
            </a:r>
          </a:p>
          <a:p>
            <a:pPr algn="ctr" rtl="1"/>
            <a:r>
              <a:rPr lang="ar-AE" sz="900" dirty="0">
                <a:solidFill>
                  <a:srgbClr val="45494C"/>
                </a:solidFill>
              </a:rPr>
              <a:t>20 دولار/ للساعة الواحدة </a:t>
            </a:r>
            <a:endParaRPr lang="en-US" sz="900" dirty="0">
              <a:solidFill>
                <a:srgbClr val="45494C"/>
              </a:solidFill>
            </a:endParaRPr>
          </a:p>
        </p:txBody>
      </p:sp>
      <p:cxnSp>
        <p:nvCxnSpPr>
          <p:cNvPr id="46" name="Straight Connector 45"/>
          <p:cNvCxnSpPr/>
          <p:nvPr/>
        </p:nvCxnSpPr>
        <p:spPr>
          <a:xfrm>
            <a:off x="5642922" y="1635645"/>
            <a:ext cx="0" cy="4155555"/>
          </a:xfrm>
          <a:prstGeom prst="line">
            <a:avLst/>
          </a:prstGeom>
          <a:ln w="12700">
            <a:solidFill>
              <a:srgbClr val="7AC144"/>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65582" y="1317871"/>
            <a:ext cx="474293" cy="4742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extBox 1"/>
          <p:cNvSpPr txBox="1"/>
          <p:nvPr/>
        </p:nvSpPr>
        <p:spPr>
          <a:xfrm>
            <a:off x="1066312" y="1370351"/>
            <a:ext cx="272832" cy="369332"/>
          </a:xfrm>
          <a:prstGeom prst="rect">
            <a:avLst/>
          </a:prstGeom>
          <a:noFill/>
        </p:spPr>
        <p:txBody>
          <a:bodyPr wrap="none" rtlCol="1">
            <a:spAutoFit/>
          </a:bodyPr>
          <a:lstStyle/>
          <a:p>
            <a:pPr rtl="1"/>
            <a:r>
              <a:rPr lang="ar-AE">
                <a:latin typeface="Impact" panose="020B0806030902050204" pitchFamily="34" charset="0"/>
              </a:rPr>
              <a:t>1</a:t>
            </a:r>
            <a:endParaRPr lang="en-US" dirty="0">
              <a:latin typeface="Impact" panose="020B0806030902050204" pitchFamily="34" charset="0"/>
            </a:endParaRPr>
          </a:p>
        </p:txBody>
      </p:sp>
      <p:sp>
        <p:nvSpPr>
          <p:cNvPr id="47" name="Oval 46"/>
          <p:cNvSpPr/>
          <p:nvPr/>
        </p:nvSpPr>
        <p:spPr>
          <a:xfrm>
            <a:off x="6439351" y="1317871"/>
            <a:ext cx="474293" cy="4742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8" name="TextBox 47"/>
          <p:cNvSpPr txBox="1"/>
          <p:nvPr/>
        </p:nvSpPr>
        <p:spPr>
          <a:xfrm>
            <a:off x="6540081" y="1370351"/>
            <a:ext cx="300082" cy="369332"/>
          </a:xfrm>
          <a:prstGeom prst="rect">
            <a:avLst/>
          </a:prstGeom>
          <a:noFill/>
        </p:spPr>
        <p:txBody>
          <a:bodyPr wrap="none" rtlCol="1">
            <a:spAutoFit/>
          </a:bodyPr>
          <a:lstStyle/>
          <a:p>
            <a:pPr rtl="1"/>
            <a:r>
              <a:rPr lang="ar-AE">
                <a:latin typeface="Impact" panose="020B0806030902050204" pitchFamily="34" charset="0"/>
              </a:rPr>
              <a:t>2</a:t>
            </a:r>
            <a:endParaRPr lang="en-US" dirty="0">
              <a:latin typeface="Impact" panose="020B0806030902050204" pitchFamily="34" charset="0"/>
            </a:endParaRPr>
          </a:p>
        </p:txBody>
      </p:sp>
      <p:sp>
        <p:nvSpPr>
          <p:cNvPr id="49" name="Rectangle 48">
            <a:extLst>
              <a:ext uri="{FF2B5EF4-FFF2-40B4-BE49-F238E27FC236}">
                <a16:creationId xmlns:a16="http://schemas.microsoft.com/office/drawing/2014/main" xmlns="" id="{5148AE5F-5790-468F-8E46-9097906DF0E4}"/>
              </a:ext>
            </a:extLst>
          </p:cNvPr>
          <p:cNvSpPr/>
          <p:nvPr/>
        </p:nvSpPr>
        <p:spPr>
          <a:xfrm>
            <a:off x="7341372" y="3667337"/>
            <a:ext cx="1242948" cy="193630"/>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50" name="TextBox 49">
            <a:extLst>
              <a:ext uri="{FF2B5EF4-FFF2-40B4-BE49-F238E27FC236}">
                <a16:creationId xmlns:a16="http://schemas.microsoft.com/office/drawing/2014/main" xmlns="" id="{BAABC9EE-96D4-4BBC-8184-DB03B52E5C58}"/>
              </a:ext>
            </a:extLst>
          </p:cNvPr>
          <p:cNvSpPr txBox="1"/>
          <p:nvPr/>
        </p:nvSpPr>
        <p:spPr>
          <a:xfrm>
            <a:off x="7320312" y="3647951"/>
            <a:ext cx="1280544" cy="246221"/>
          </a:xfrm>
          <a:prstGeom prst="rect">
            <a:avLst/>
          </a:prstGeom>
          <a:noFill/>
        </p:spPr>
        <p:txBody>
          <a:bodyPr wrap="square" rtlCol="1">
            <a:spAutoFit/>
          </a:bodyPr>
          <a:lstStyle/>
          <a:p>
            <a:pPr algn="ctr" rtl="1"/>
            <a:r>
              <a:rPr lang="ar-AE" sz="1000" b="1" dirty="0">
                <a:solidFill>
                  <a:schemeClr val="bg1"/>
                </a:solidFill>
              </a:rPr>
              <a:t>ساعات العمل الإضافية </a:t>
            </a:r>
            <a:r>
              <a:rPr lang="en-US" sz="1000" b="1" dirty="0">
                <a:solidFill>
                  <a:schemeClr val="bg1"/>
                </a:solidFill>
              </a:rPr>
              <a:t>1</a:t>
            </a:r>
          </a:p>
        </p:txBody>
      </p:sp>
      <p:sp>
        <p:nvSpPr>
          <p:cNvPr id="52" name="Rectangle 51">
            <a:extLst>
              <a:ext uri="{FF2B5EF4-FFF2-40B4-BE49-F238E27FC236}">
                <a16:creationId xmlns:a16="http://schemas.microsoft.com/office/drawing/2014/main" xmlns="" id="{978E72FE-5ABE-4A20-BD8F-F1B75A399971}"/>
              </a:ext>
            </a:extLst>
          </p:cNvPr>
          <p:cNvSpPr/>
          <p:nvPr/>
        </p:nvSpPr>
        <p:spPr>
          <a:xfrm>
            <a:off x="2537243" y="3644948"/>
            <a:ext cx="1242948" cy="193630"/>
          </a:xfrm>
          <a:prstGeom prst="rect">
            <a:avLst/>
          </a:prstGeom>
          <a:solidFill>
            <a:srgbClr val="7A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53" name="TextBox 52">
            <a:extLst>
              <a:ext uri="{FF2B5EF4-FFF2-40B4-BE49-F238E27FC236}">
                <a16:creationId xmlns:a16="http://schemas.microsoft.com/office/drawing/2014/main" xmlns="" id="{8A8FFB7E-D9F7-4447-A68F-902A5C70A102}"/>
              </a:ext>
            </a:extLst>
          </p:cNvPr>
          <p:cNvSpPr txBox="1"/>
          <p:nvPr/>
        </p:nvSpPr>
        <p:spPr>
          <a:xfrm>
            <a:off x="2516183" y="3625562"/>
            <a:ext cx="1280544" cy="246221"/>
          </a:xfrm>
          <a:prstGeom prst="rect">
            <a:avLst/>
          </a:prstGeom>
          <a:noFill/>
        </p:spPr>
        <p:txBody>
          <a:bodyPr wrap="square" rtlCol="1">
            <a:spAutoFit/>
          </a:bodyPr>
          <a:lstStyle/>
          <a:p>
            <a:pPr algn="ctr" rtl="1"/>
            <a:r>
              <a:rPr lang="ar-AE" sz="1000" b="1" dirty="0">
                <a:solidFill>
                  <a:schemeClr val="bg1"/>
                </a:solidFill>
              </a:rPr>
              <a:t>ساعات العمل الإضافية </a:t>
            </a:r>
            <a:r>
              <a:rPr lang="en-US" sz="1000" b="1" dirty="0">
                <a:solidFill>
                  <a:schemeClr val="bg1"/>
                </a:solidFill>
              </a:rPr>
              <a:t>1</a:t>
            </a:r>
          </a:p>
        </p:txBody>
      </p:sp>
    </p:spTree>
    <p:extLst>
      <p:ext uri="{BB962C8B-B14F-4D97-AF65-F5344CB8AC3E}">
        <p14:creationId xmlns:p14="http://schemas.microsoft.com/office/powerpoint/2010/main" val="248604384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2856932" y="576577"/>
            <a:ext cx="6478185" cy="584775"/>
          </a:xfrm>
          <a:prstGeom prst="rect">
            <a:avLst/>
          </a:prstGeom>
          <a:noFill/>
        </p:spPr>
        <p:txBody>
          <a:bodyPr wrap="none" rtlCol="1">
            <a:spAutoFit/>
          </a:bodyPr>
          <a:lstStyle/>
          <a:p>
            <a:pPr algn="ctr" rtl="1"/>
            <a:r>
              <a:rPr lang="ar-AE" sz="3200">
                <a:solidFill>
                  <a:srgbClr val="45494C"/>
                </a:solidFill>
                <a:latin typeface="+mj-lt"/>
              </a:rPr>
              <a:t>الإشعارات عبر برنامج واتساب</a:t>
            </a:r>
            <a:endParaRPr lang="en-US" sz="3200" dirty="0">
              <a:solidFill>
                <a:srgbClr val="45494C"/>
              </a:solidFill>
              <a:latin typeface="+mj-lt"/>
            </a:endParaRPr>
          </a:p>
        </p:txBody>
      </p:sp>
      <p:sp>
        <p:nvSpPr>
          <p:cNvPr id="15" name="Rounded Rectangle 14"/>
          <p:cNvSpPr/>
          <p:nvPr/>
        </p:nvSpPr>
        <p:spPr>
          <a:xfrm>
            <a:off x="11332691" y="241728"/>
            <a:ext cx="609600" cy="265672"/>
          </a:xfrm>
          <a:prstGeom prst="roundRect">
            <a:avLst/>
          </a:prstGeom>
          <a:noFill/>
          <a:ln w="190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6" name="TextBox 15"/>
          <p:cNvSpPr txBox="1"/>
          <p:nvPr/>
        </p:nvSpPr>
        <p:spPr>
          <a:xfrm>
            <a:off x="11353105" y="232375"/>
            <a:ext cx="533929" cy="307777"/>
          </a:xfrm>
          <a:prstGeom prst="rect">
            <a:avLst/>
          </a:prstGeom>
          <a:noFill/>
        </p:spPr>
        <p:txBody>
          <a:bodyPr wrap="none" rtlCol="1">
            <a:spAutoFit/>
          </a:bodyPr>
          <a:lstStyle/>
          <a:p>
            <a:pPr algn="ctr" rtl="1"/>
            <a:r>
              <a:rPr lang="ar-AE" sz="1400" i="1">
                <a:solidFill>
                  <a:srgbClr val="7AC143"/>
                </a:solidFill>
                <a:latin typeface="+mj-lt"/>
              </a:rPr>
              <a:t>الجديد</a:t>
            </a:r>
            <a:endParaRPr lang="en-US" sz="1400" i="1" dirty="0">
              <a:solidFill>
                <a:srgbClr val="7AC143"/>
              </a:solidFill>
              <a:latin typeface="+mj-lt"/>
            </a:endParaRPr>
          </a:p>
        </p:txBody>
      </p:sp>
      <p:sp>
        <p:nvSpPr>
          <p:cNvPr id="53" name="Rectangle 52"/>
          <p:cNvSpPr/>
          <p:nvPr/>
        </p:nvSpPr>
        <p:spPr>
          <a:xfrm>
            <a:off x="-6071" y="2713991"/>
            <a:ext cx="12198071" cy="1479068"/>
          </a:xfrm>
          <a:prstGeom prst="rect">
            <a:avLst/>
          </a:prstGeom>
          <a:solidFill>
            <a:srgbClr val="7AC1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54" name="TextBox 53"/>
          <p:cNvSpPr txBox="1"/>
          <p:nvPr/>
        </p:nvSpPr>
        <p:spPr>
          <a:xfrm>
            <a:off x="5025081" y="2936043"/>
            <a:ext cx="6799929" cy="1015663"/>
          </a:xfrm>
          <a:prstGeom prst="rect">
            <a:avLst/>
          </a:prstGeom>
          <a:noFill/>
        </p:spPr>
        <p:txBody>
          <a:bodyPr wrap="square" rtlCol="1">
            <a:spAutoFit/>
          </a:bodyPr>
          <a:lstStyle/>
          <a:p>
            <a:pPr rtl="1"/>
            <a:r>
              <a:rPr lang="ar-AE" sz="2000" dirty="0">
                <a:solidFill>
                  <a:srgbClr val="45494C"/>
                </a:solidFill>
                <a:cs typeface="Segoe UI Light" panose="020B0502040204020203" pitchFamily="34" charset="0"/>
                <a:sym typeface="Myriad Pro Light" pitchFamily="34" charset="0"/>
              </a:rPr>
              <a:t>إشعارات عبر واتساب بطلب إذن الحضور والانصراف في غير المواعيد المحددة، وتنبيه الموظفين عند الدخول والخروج عبر السياج الجغرافي لموقع العمل.</a:t>
            </a:r>
            <a:endParaRPr lang="zh-CN" altLang="en-US" sz="2000" dirty="0">
              <a:solidFill>
                <a:srgbClr val="45494C"/>
              </a:solidFill>
              <a:cs typeface="Segoe UI Light" panose="020B0502040204020203" pitchFamily="34" charset="0"/>
              <a:sym typeface="Myriad Pro Light" pitchFamily="34" charset="0"/>
            </a:endParaRPr>
          </a:p>
        </p:txBody>
      </p:sp>
      <p:pic>
        <p:nvPicPr>
          <p:cNvPr id="52" name="Picture 51"/>
          <p:cNvPicPr>
            <a:picLocks noChangeAspect="1"/>
          </p:cNvPicPr>
          <p:nvPr/>
        </p:nvPicPr>
        <p:blipFill>
          <a:blip r:embed="rId3"/>
          <a:stretch>
            <a:fillRect/>
          </a:stretch>
        </p:blipFill>
        <p:spPr>
          <a:xfrm>
            <a:off x="2347660" y="1613647"/>
            <a:ext cx="2798311" cy="4117153"/>
          </a:xfrm>
          <a:prstGeom prst="rect">
            <a:avLst/>
          </a:prstGeom>
        </p:spPr>
      </p:pic>
      <p:pic>
        <p:nvPicPr>
          <p:cNvPr id="55" name="Picture 54"/>
          <p:cNvPicPr>
            <a:picLocks noChangeAspect="1"/>
          </p:cNvPicPr>
          <p:nvPr/>
        </p:nvPicPr>
        <p:blipFill>
          <a:blip r:embed="rId4"/>
          <a:stretch>
            <a:fillRect/>
          </a:stretch>
        </p:blipFill>
        <p:spPr>
          <a:xfrm>
            <a:off x="4319695" y="1380338"/>
            <a:ext cx="738337" cy="738337"/>
          </a:xfrm>
          <a:prstGeom prst="rect">
            <a:avLst/>
          </a:prstGeom>
        </p:spPr>
      </p:pic>
    </p:spTree>
    <p:extLst>
      <p:ext uri="{BB962C8B-B14F-4D97-AF65-F5344CB8AC3E}">
        <p14:creationId xmlns:p14="http://schemas.microsoft.com/office/powerpoint/2010/main" val="213392286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1580</Words>
  <Application>Microsoft Office PowerPoint</Application>
  <PresentationFormat>Widescreen</PresentationFormat>
  <Paragraphs>259</Paragraphs>
  <Slides>31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Microsoft YaHei</vt:lpstr>
      <vt:lpstr>Ostrich Sans Rounded</vt:lpstr>
      <vt:lpstr>黑体</vt:lpstr>
      <vt:lpstr>SimSun</vt:lpstr>
      <vt:lpstr>Arial</vt:lpstr>
      <vt:lpstr>Arial Black</vt:lpstr>
      <vt:lpstr>Calibri</vt:lpstr>
      <vt:lpstr>Impact</vt:lpstr>
      <vt:lpstr>Myriad Pro</vt:lpstr>
      <vt:lpstr>Myriad Pro Light</vt:lpstr>
      <vt:lpstr>Segoe UI</vt:lpstr>
      <vt:lpstr>Segoe UI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73</cp:revision>
  <dcterms:created xsi:type="dcterms:W3CDTF">2019-09-18T08:54:42Z</dcterms:created>
  <dcterms:modified xsi:type="dcterms:W3CDTF">2021-07-27T11:40:33Z</dcterms:modified>
</cp:coreProperties>
</file>