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8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4"/>
    <a:srgbClr val="45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72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34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056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36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65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7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11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07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76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81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9805-EA12-41D8-976C-671FE0D47CB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9F0D-1CFD-4A9D-BBAB-D85E8CF0F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png"/><Relationship Id="rId3" Type="http://schemas.openxmlformats.org/officeDocument/2006/relationships/image" Target="../media/image90.emf"/><Relationship Id="rId7" Type="http://schemas.openxmlformats.org/officeDocument/2006/relationships/image" Target="../media/image92.png"/><Relationship Id="rId12" Type="http://schemas.openxmlformats.org/officeDocument/2006/relationships/image" Target="../media/image97.emf"/><Relationship Id="rId17" Type="http://schemas.openxmlformats.org/officeDocument/2006/relationships/image" Target="../media/image102.emf"/><Relationship Id="rId2" Type="http://schemas.openxmlformats.org/officeDocument/2006/relationships/image" Target="../media/image14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hyperlink" Target="https://www.zkteco.me/ZKTecoME/BioTimeInstallationPackage.zip" TargetMode="External"/><Relationship Id="rId15" Type="http://schemas.openxmlformats.org/officeDocument/2006/relationships/image" Target="../media/image100.emf"/><Relationship Id="rId10" Type="http://schemas.openxmlformats.org/officeDocument/2006/relationships/image" Target="../media/image95.png"/><Relationship Id="rId4" Type="http://schemas.openxmlformats.org/officeDocument/2006/relationships/hyperlink" Target="http://biotimedxb.com:8085/" TargetMode="External"/><Relationship Id="rId9" Type="http://schemas.openxmlformats.org/officeDocument/2006/relationships/image" Target="../media/image94.emf"/><Relationship Id="rId1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37779" y="5669902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Updated: 18 September 2019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907" y="2584581"/>
            <a:ext cx="3928187" cy="94239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0653" y="3691646"/>
            <a:ext cx="9050694" cy="66575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3255" y="273261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5494C"/>
                </a:solidFill>
                <a:latin typeface="+mj-lt"/>
              </a:rPr>
              <a:t>BioTime 8.5</a:t>
            </a:r>
            <a:endParaRPr lang="en-US" sz="36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355" y="3762912"/>
            <a:ext cx="872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5494C"/>
                </a:solidFill>
              </a:rPr>
              <a:t>Multi-Location Centralized Time Management System</a:t>
            </a:r>
            <a:endParaRPr lang="en-US" sz="2800" dirty="0">
              <a:solidFill>
                <a:srgbClr val="45494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386" y="5639124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Updated: 15 Jul 2021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631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15563" y="576577"/>
            <a:ext cx="996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PAYROLL MANAGEMENT AND WPS REPORT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088426" y="3417794"/>
            <a:ext cx="209725" cy="207281"/>
          </a:xfrm>
          <a:prstGeom prst="chevron">
            <a:avLst>
              <a:gd name="adj" fmla="val 40514"/>
            </a:avLst>
          </a:prstGeom>
          <a:solidFill>
            <a:srgbClr val="47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327955" y="3417794"/>
            <a:ext cx="209725" cy="207281"/>
          </a:xfrm>
          <a:prstGeom prst="chevron">
            <a:avLst>
              <a:gd name="adj" fmla="val 40514"/>
            </a:avLst>
          </a:prstGeom>
          <a:solidFill>
            <a:srgbClr val="47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17" y="1831232"/>
            <a:ext cx="4782244" cy="3139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25" y="1832322"/>
            <a:ext cx="900863" cy="31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08663" y="1907221"/>
            <a:ext cx="4429925" cy="3268199"/>
            <a:chOff x="508663" y="1989601"/>
            <a:chExt cx="4429925" cy="3268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63" y="1989601"/>
              <a:ext cx="4429925" cy="32681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05" y="2165863"/>
              <a:ext cx="3745092" cy="210888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246076" y="4455981"/>
            <a:ext cx="3945924" cy="1299861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6076" y="4813523"/>
            <a:ext cx="394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474B4F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Generates more than five (5)</a:t>
            </a:r>
          </a:p>
          <a:p>
            <a:pPr algn="ctr"/>
            <a:r>
              <a:rPr lang="en-US" altLang="en-US" sz="1600" dirty="0" smtClean="0">
                <a:solidFill>
                  <a:srgbClr val="474B4F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kinds of payroll reports</a:t>
            </a:r>
            <a:endParaRPr lang="zh-CN" altLang="en-US" sz="1600" dirty="0">
              <a:solidFill>
                <a:srgbClr val="474B4F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2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50969" y="576577"/>
            <a:ext cx="609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MULTI-LEVEL APPROVALS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071" y="1362986"/>
            <a:ext cx="12198071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94" y="3087886"/>
            <a:ext cx="5064282" cy="2543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0913" y="1585038"/>
            <a:ext cx="1146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Employees can apply for leave, manual punch, early leave, or training through BioTime 8.5 software or mobile application which can be approved by Approvers who are set on hierarchal level.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246"/>
          <a:stretch/>
        </p:blipFill>
        <p:spPr>
          <a:xfrm>
            <a:off x="2032600" y="3229232"/>
            <a:ext cx="1545594" cy="2907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197" y="2880222"/>
            <a:ext cx="2818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Apply for leave, manual punch, and training.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6836597" y="2880222"/>
            <a:ext cx="30748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Requests will go through approval by approvers.</a:t>
            </a:r>
            <a:endParaRPr lang="en-US" sz="1050" dirty="0"/>
          </a:p>
        </p:txBody>
      </p:sp>
      <p:sp>
        <p:nvSpPr>
          <p:cNvPr id="5" name="Chevron 4"/>
          <p:cNvSpPr/>
          <p:nvPr/>
        </p:nvSpPr>
        <p:spPr>
          <a:xfrm>
            <a:off x="4460490" y="3970638"/>
            <a:ext cx="370703" cy="494270"/>
          </a:xfrm>
          <a:prstGeom prst="chevron">
            <a:avLst/>
          </a:prstGeom>
          <a:solidFill>
            <a:srgbClr val="7AC14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715419" y="3970638"/>
            <a:ext cx="370703" cy="494270"/>
          </a:xfrm>
          <a:prstGeom prst="chevron">
            <a:avLst/>
          </a:prstGeom>
          <a:solidFill>
            <a:srgbClr val="7AC144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970348" y="3970638"/>
            <a:ext cx="370703" cy="494270"/>
          </a:xfrm>
          <a:prstGeom prst="chevron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18860" y="576577"/>
            <a:ext cx="655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AUTOMATIC E-MAIL ALERTS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16599" r="930" b="14966"/>
          <a:stretch/>
        </p:blipFill>
        <p:spPr>
          <a:xfrm>
            <a:off x="6596739" y="1853958"/>
            <a:ext cx="5159829" cy="406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91" y="1520890"/>
            <a:ext cx="1788450" cy="1447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5902" y="2555378"/>
            <a:ext cx="4525347" cy="2434905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978" y="2851509"/>
            <a:ext cx="398519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E-mail notifications are sent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to employees 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for attendance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alerts in 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case of late, early leave, </a:t>
            </a:r>
            <a:r>
              <a:rPr lang="en-US" altLang="en-US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and absence</a:t>
            </a:r>
            <a:r>
              <a:rPr lang="en-US" altLang="en-US" sz="2000" dirty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sz="20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82330" y="576577"/>
            <a:ext cx="562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INTEGRATION WITH API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37775"/>
            <a:ext cx="5099222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1547" y="3608674"/>
            <a:ext cx="39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BioTime 8.5 has a standard API for third-party software integrations.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2390674"/>
            <a:ext cx="4961978" cy="4467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859" y="770890"/>
            <a:ext cx="4448432" cy="4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20983" y="576577"/>
            <a:ext cx="515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BIOPHOTO FUNCTION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71" y="1362986"/>
            <a:ext cx="12198071" cy="877706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913" y="1585038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BioPhoto</a:t>
            </a:r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 function enables a user to register using his/her mobile phone.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08" y="3246550"/>
            <a:ext cx="1889940" cy="1193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64649" y="4611671"/>
            <a:ext cx="220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Scan the QR code to access the registration process.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8800" y="4842504"/>
            <a:ext cx="19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Register your face using your mobile phone.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048870" y="4851415"/>
            <a:ext cx="19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Enter the perimeter by verifying your face.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04" y="2790752"/>
            <a:ext cx="2557805" cy="202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905" y="2702265"/>
            <a:ext cx="1981780" cy="211046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46814" y="2553606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544" y="260608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1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61398" y="2553606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2128" y="26060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2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4577" y="2550634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5307" y="26031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3</a:t>
            </a:r>
            <a:endParaRPr lang="en-US" dirty="0">
              <a:latin typeface="Impact" panose="020B080603090205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0145" y="3596238"/>
            <a:ext cx="880561" cy="494270"/>
            <a:chOff x="3446320" y="3632887"/>
            <a:chExt cx="880561" cy="494270"/>
          </a:xfrm>
        </p:grpSpPr>
        <p:sp>
          <p:nvSpPr>
            <p:cNvPr id="20" name="Chevron 19"/>
            <p:cNvSpPr/>
            <p:nvPr/>
          </p:nvSpPr>
          <p:spPr>
            <a:xfrm>
              <a:off x="3446320" y="3632887"/>
              <a:ext cx="370703" cy="494270"/>
            </a:xfrm>
            <a:prstGeom prst="chevron">
              <a:avLst/>
            </a:prstGeom>
            <a:solidFill>
              <a:srgbClr val="7AC144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3701249" y="3632887"/>
              <a:ext cx="370703" cy="494270"/>
            </a:xfrm>
            <a:prstGeom prst="chevron">
              <a:avLst/>
            </a:prstGeom>
            <a:solidFill>
              <a:srgbClr val="7AC144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956178" y="3632887"/>
              <a:ext cx="370703" cy="494270"/>
            </a:xfrm>
            <a:prstGeom prst="chevron">
              <a:avLst/>
            </a:prstGeom>
            <a:solidFill>
              <a:srgbClr val="7A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14429" y="3596238"/>
            <a:ext cx="880561" cy="494270"/>
            <a:chOff x="3446320" y="3632887"/>
            <a:chExt cx="880561" cy="494270"/>
          </a:xfrm>
        </p:grpSpPr>
        <p:sp>
          <p:nvSpPr>
            <p:cNvPr id="24" name="Chevron 23"/>
            <p:cNvSpPr/>
            <p:nvPr/>
          </p:nvSpPr>
          <p:spPr>
            <a:xfrm>
              <a:off x="3446320" y="3632887"/>
              <a:ext cx="370703" cy="494270"/>
            </a:xfrm>
            <a:prstGeom prst="chevron">
              <a:avLst/>
            </a:prstGeom>
            <a:solidFill>
              <a:srgbClr val="7AC144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3701249" y="3632887"/>
              <a:ext cx="370703" cy="494270"/>
            </a:xfrm>
            <a:prstGeom prst="chevron">
              <a:avLst/>
            </a:prstGeom>
            <a:solidFill>
              <a:srgbClr val="7AC144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956178" y="3632887"/>
              <a:ext cx="370703" cy="494270"/>
            </a:xfrm>
            <a:prstGeom prst="chevron">
              <a:avLst/>
            </a:prstGeom>
            <a:solidFill>
              <a:srgbClr val="7AC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3222" y="5672827"/>
            <a:ext cx="544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Bio Photo function works only with visible light facial terminals.</a:t>
            </a:r>
          </a:p>
        </p:txBody>
      </p:sp>
    </p:spTree>
    <p:extLst>
      <p:ext uri="{BB962C8B-B14F-4D97-AF65-F5344CB8AC3E}">
        <p14:creationId xmlns:p14="http://schemas.microsoft.com/office/powerpoint/2010/main" val="315103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60469" y="576577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FLEXIBLE SHIFT SCHEDULING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739" y="1818242"/>
            <a:ext cx="4292669" cy="2037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464" y="4268197"/>
            <a:ext cx="28895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Multiple timetable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Cross-day shift (24 hours)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Shift Cycle</a:t>
            </a:r>
            <a:endParaRPr lang="zh-CN" altLang="en-US" sz="16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2356" y="4268197"/>
            <a:ext cx="267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Auto shift</a:t>
            </a:r>
          </a:p>
          <a:p>
            <a:pPr marL="285750" indent="-285750">
              <a:lnSpc>
                <a:spcPct val="150000"/>
              </a:lnSpc>
              <a:buClr>
                <a:srgbClr val="7AC143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Temporary schedule</a:t>
            </a:r>
            <a:endParaRPr lang="zh-CN" altLang="en-US" sz="16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4586" y="1728128"/>
            <a:ext cx="4875734" cy="3879570"/>
            <a:chOff x="554586" y="1728128"/>
            <a:chExt cx="4875734" cy="3879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586" y="1728128"/>
              <a:ext cx="4875734" cy="38795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84" y="1926682"/>
              <a:ext cx="4147586" cy="252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30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891" y="866659"/>
            <a:ext cx="6751320" cy="5581234"/>
            <a:chOff x="1290891" y="866659"/>
            <a:chExt cx="6751320" cy="5581234"/>
          </a:xfrm>
        </p:grpSpPr>
        <p:grpSp>
          <p:nvGrpSpPr>
            <p:cNvPr id="14" name="Group 1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290891" y="866659"/>
              <a:ext cx="6751320" cy="5581234"/>
              <a:chOff x="223691" y="1455469"/>
              <a:chExt cx="5660167" cy="4679192"/>
            </a:xfrm>
          </p:grpSpPr>
          <p:pic>
            <p:nvPicPr>
              <p:cNvPr id="16" name="Picture 15" descr="This is a computer monitor.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3691" y="1455469"/>
                <a:ext cx="5660167" cy="467919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779454" y="4900079"/>
                <a:ext cx="548640" cy="326575"/>
              </a:xfrm>
              <a:prstGeom prst="rect">
                <a:avLst/>
              </a:prstGeom>
              <a:gradFill flip="none" rotWithShape="1">
                <a:gsLst>
                  <a:gs pos="0">
                    <a:srgbClr val="C7C8CB"/>
                  </a:gs>
                  <a:gs pos="100000">
                    <a:srgbClr val="BCBDC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478" y="1057322"/>
              <a:ext cx="6043464" cy="366270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0" r="26105"/>
          <a:stretch/>
        </p:blipFill>
        <p:spPr>
          <a:xfrm>
            <a:off x="7260460" y="1"/>
            <a:ext cx="493154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rgbClr val="30353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2420" y="4355947"/>
            <a:ext cx="3886200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altLang="en-US" sz="1600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Multiple administrator can be set to manage different privileges in the software. Administrator will get a list of employee’s attendance including the number of late and absences.</a:t>
            </a:r>
          </a:p>
        </p:txBody>
      </p:sp>
      <p:cxnSp>
        <p:nvCxnSpPr>
          <p:cNvPr id="21" name="Straight Connector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44000" y="4155774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00135" y="6389558"/>
            <a:ext cx="7507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9065295" y="2214577"/>
            <a:ext cx="1620450" cy="1620448"/>
            <a:chOff x="8912895" y="832629"/>
            <a:chExt cx="1620450" cy="1620448"/>
          </a:xfrm>
        </p:grpSpPr>
        <p:sp>
          <p:nvSpPr>
            <p:cNvPr id="24" name="Oval 2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12895" y="832629"/>
              <a:ext cx="1620450" cy="1620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34" descr="This image is an icon of three human beings and a circle. "/>
            <p:cNvSpPr>
              <a:spLocks noEditPoints="1"/>
            </p:cNvSpPr>
            <p:nvPr/>
          </p:nvSpPr>
          <p:spPr bwMode="auto">
            <a:xfrm>
              <a:off x="9347734" y="1266044"/>
              <a:ext cx="750772" cy="753618"/>
            </a:xfrm>
            <a:custGeom>
              <a:avLst/>
              <a:gdLst>
                <a:gd name="T0" fmla="*/ 1924 w 2048"/>
                <a:gd name="T1" fmla="*/ 300 h 2048"/>
                <a:gd name="T2" fmla="*/ 1324 w 2048"/>
                <a:gd name="T3" fmla="*/ 300 h 2048"/>
                <a:gd name="T4" fmla="*/ 1024 w 2048"/>
                <a:gd name="T5" fmla="*/ 240 h 2048"/>
                <a:gd name="T6" fmla="*/ 720 w 2048"/>
                <a:gd name="T7" fmla="*/ 300 h 2048"/>
                <a:gd name="T8" fmla="*/ 120 w 2048"/>
                <a:gd name="T9" fmla="*/ 300 h 2048"/>
                <a:gd name="T10" fmla="*/ 0 w 2048"/>
                <a:gd name="T11" fmla="*/ 900 h 2048"/>
                <a:gd name="T12" fmla="*/ 242 w 2048"/>
                <a:gd name="T13" fmla="*/ 960 h 2048"/>
                <a:gd name="T14" fmla="*/ 689 w 2048"/>
                <a:gd name="T15" fmla="*/ 1730 h 2048"/>
                <a:gd name="T16" fmla="*/ 660 w 2048"/>
                <a:gd name="T17" fmla="*/ 2048 h 2048"/>
                <a:gd name="T18" fmla="*/ 1444 w 2048"/>
                <a:gd name="T19" fmla="*/ 1988 h 2048"/>
                <a:gd name="T20" fmla="*/ 1804 w 2048"/>
                <a:gd name="T21" fmla="*/ 1020 h 2048"/>
                <a:gd name="T22" fmla="*/ 1988 w 2048"/>
                <a:gd name="T23" fmla="*/ 960 h 2048"/>
                <a:gd name="T24" fmla="*/ 1819 w 2048"/>
                <a:gd name="T25" fmla="*/ 527 h 2048"/>
                <a:gd name="T26" fmla="*/ 1804 w 2048"/>
                <a:gd name="T27" fmla="*/ 300 h 2048"/>
                <a:gd name="T28" fmla="*/ 1444 w 2048"/>
                <a:gd name="T29" fmla="*/ 300 h 2048"/>
                <a:gd name="T30" fmla="*/ 420 w 2048"/>
                <a:gd name="T31" fmla="*/ 120 h 2048"/>
                <a:gd name="T32" fmla="*/ 420 w 2048"/>
                <a:gd name="T33" fmla="*/ 480 h 2048"/>
                <a:gd name="T34" fmla="*/ 420 w 2048"/>
                <a:gd name="T35" fmla="*/ 120 h 2048"/>
                <a:gd name="T36" fmla="*/ 420 w 2048"/>
                <a:gd name="T37" fmla="*/ 600 h 2048"/>
                <a:gd name="T38" fmla="*/ 126 w 2048"/>
                <a:gd name="T39" fmla="*/ 840 h 2048"/>
                <a:gd name="T40" fmla="*/ 1024 w 2048"/>
                <a:gd name="T41" fmla="*/ 1684 h 2048"/>
                <a:gd name="T42" fmla="*/ 726 w 2048"/>
                <a:gd name="T43" fmla="*/ 1928 h 2048"/>
                <a:gd name="T44" fmla="*/ 1024 w 2048"/>
                <a:gd name="T45" fmla="*/ 1204 h 2048"/>
                <a:gd name="T46" fmla="*/ 1024 w 2048"/>
                <a:gd name="T47" fmla="*/ 1564 h 2048"/>
                <a:gd name="T48" fmla="*/ 1263 w 2048"/>
                <a:gd name="T49" fmla="*/ 1639 h 2048"/>
                <a:gd name="T50" fmla="*/ 1324 w 2048"/>
                <a:gd name="T51" fmla="*/ 1384 h 2048"/>
                <a:gd name="T52" fmla="*/ 720 w 2048"/>
                <a:gd name="T53" fmla="*/ 1384 h 2048"/>
                <a:gd name="T54" fmla="*/ 828 w 2048"/>
                <a:gd name="T55" fmla="*/ 1613 h 2048"/>
                <a:gd name="T56" fmla="*/ 360 w 2048"/>
                <a:gd name="T57" fmla="*/ 1020 h 2048"/>
                <a:gd name="T58" fmla="*/ 780 w 2048"/>
                <a:gd name="T59" fmla="*/ 960 h 2048"/>
                <a:gd name="T60" fmla="*/ 615 w 2048"/>
                <a:gd name="T61" fmla="*/ 528 h 2048"/>
                <a:gd name="T62" fmla="*/ 1024 w 2048"/>
                <a:gd name="T63" fmla="*/ 360 h 2048"/>
                <a:gd name="T64" fmla="*/ 1429 w 2048"/>
                <a:gd name="T65" fmla="*/ 528 h 2048"/>
                <a:gd name="T66" fmla="*/ 1264 w 2048"/>
                <a:gd name="T67" fmla="*/ 960 h 2048"/>
                <a:gd name="T68" fmla="*/ 1684 w 2048"/>
                <a:gd name="T69" fmla="*/ 1020 h 2048"/>
                <a:gd name="T70" fmla="*/ 1330 w 2048"/>
                <a:gd name="T71" fmla="*/ 840 h 2048"/>
                <a:gd name="T72" fmla="*/ 1922 w 2048"/>
                <a:gd name="T73" fmla="*/ 84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8" h="2048">
                  <a:moveTo>
                    <a:pt x="1819" y="527"/>
                  </a:moveTo>
                  <a:cubicBezTo>
                    <a:pt x="1883" y="472"/>
                    <a:pt x="1924" y="391"/>
                    <a:pt x="1924" y="300"/>
                  </a:cubicBezTo>
                  <a:cubicBezTo>
                    <a:pt x="1924" y="135"/>
                    <a:pt x="1789" y="0"/>
                    <a:pt x="1624" y="0"/>
                  </a:cubicBezTo>
                  <a:cubicBezTo>
                    <a:pt x="1459" y="0"/>
                    <a:pt x="1324" y="135"/>
                    <a:pt x="1324" y="300"/>
                  </a:cubicBezTo>
                  <a:cubicBezTo>
                    <a:pt x="1324" y="300"/>
                    <a:pt x="1324" y="300"/>
                    <a:pt x="1324" y="300"/>
                  </a:cubicBezTo>
                  <a:cubicBezTo>
                    <a:pt x="1229" y="261"/>
                    <a:pt x="1128" y="240"/>
                    <a:pt x="1024" y="240"/>
                  </a:cubicBezTo>
                  <a:cubicBezTo>
                    <a:pt x="920" y="240"/>
                    <a:pt x="816" y="261"/>
                    <a:pt x="720" y="301"/>
                  </a:cubicBezTo>
                  <a:cubicBezTo>
                    <a:pt x="720" y="300"/>
                    <a:pt x="720" y="300"/>
                    <a:pt x="720" y="300"/>
                  </a:cubicBezTo>
                  <a:cubicBezTo>
                    <a:pt x="720" y="135"/>
                    <a:pt x="585" y="0"/>
                    <a:pt x="420" y="0"/>
                  </a:cubicBezTo>
                  <a:cubicBezTo>
                    <a:pt x="255" y="0"/>
                    <a:pt x="120" y="135"/>
                    <a:pt x="120" y="300"/>
                  </a:cubicBezTo>
                  <a:cubicBezTo>
                    <a:pt x="120" y="391"/>
                    <a:pt x="161" y="473"/>
                    <a:pt x="225" y="528"/>
                  </a:cubicBezTo>
                  <a:cubicBezTo>
                    <a:pt x="91" y="598"/>
                    <a:pt x="0" y="739"/>
                    <a:pt x="0" y="900"/>
                  </a:cubicBezTo>
                  <a:cubicBezTo>
                    <a:pt x="0" y="933"/>
                    <a:pt x="27" y="960"/>
                    <a:pt x="60" y="960"/>
                  </a:cubicBezTo>
                  <a:cubicBezTo>
                    <a:pt x="242" y="960"/>
                    <a:pt x="242" y="960"/>
                    <a:pt x="242" y="960"/>
                  </a:cubicBezTo>
                  <a:cubicBezTo>
                    <a:pt x="241" y="980"/>
                    <a:pt x="240" y="1000"/>
                    <a:pt x="240" y="1020"/>
                  </a:cubicBezTo>
                  <a:cubicBezTo>
                    <a:pt x="240" y="1337"/>
                    <a:pt x="429" y="1608"/>
                    <a:pt x="689" y="1730"/>
                  </a:cubicBezTo>
                  <a:cubicBezTo>
                    <a:pt x="631" y="1804"/>
                    <a:pt x="600" y="1894"/>
                    <a:pt x="600" y="1988"/>
                  </a:cubicBezTo>
                  <a:cubicBezTo>
                    <a:pt x="600" y="2021"/>
                    <a:pt x="627" y="2048"/>
                    <a:pt x="660" y="2048"/>
                  </a:cubicBezTo>
                  <a:cubicBezTo>
                    <a:pt x="1384" y="2048"/>
                    <a:pt x="1384" y="2048"/>
                    <a:pt x="1384" y="2048"/>
                  </a:cubicBezTo>
                  <a:cubicBezTo>
                    <a:pt x="1417" y="2048"/>
                    <a:pt x="1444" y="2021"/>
                    <a:pt x="1444" y="1988"/>
                  </a:cubicBezTo>
                  <a:cubicBezTo>
                    <a:pt x="1444" y="1891"/>
                    <a:pt x="1411" y="1801"/>
                    <a:pt x="1357" y="1729"/>
                  </a:cubicBezTo>
                  <a:cubicBezTo>
                    <a:pt x="1619" y="1605"/>
                    <a:pt x="1804" y="1333"/>
                    <a:pt x="1804" y="1020"/>
                  </a:cubicBezTo>
                  <a:cubicBezTo>
                    <a:pt x="1804" y="1000"/>
                    <a:pt x="1803" y="980"/>
                    <a:pt x="1802" y="960"/>
                  </a:cubicBezTo>
                  <a:cubicBezTo>
                    <a:pt x="1988" y="960"/>
                    <a:pt x="1988" y="960"/>
                    <a:pt x="1988" y="960"/>
                  </a:cubicBezTo>
                  <a:cubicBezTo>
                    <a:pt x="2021" y="960"/>
                    <a:pt x="2048" y="933"/>
                    <a:pt x="2048" y="900"/>
                  </a:cubicBezTo>
                  <a:cubicBezTo>
                    <a:pt x="2048" y="738"/>
                    <a:pt x="1955" y="597"/>
                    <a:pt x="1819" y="527"/>
                  </a:cubicBezTo>
                  <a:close/>
                  <a:moveTo>
                    <a:pt x="1624" y="120"/>
                  </a:moveTo>
                  <a:cubicBezTo>
                    <a:pt x="1723" y="120"/>
                    <a:pt x="1804" y="201"/>
                    <a:pt x="1804" y="300"/>
                  </a:cubicBezTo>
                  <a:cubicBezTo>
                    <a:pt x="1804" y="399"/>
                    <a:pt x="1723" y="480"/>
                    <a:pt x="1624" y="480"/>
                  </a:cubicBezTo>
                  <a:cubicBezTo>
                    <a:pt x="1525" y="480"/>
                    <a:pt x="1444" y="399"/>
                    <a:pt x="1444" y="300"/>
                  </a:cubicBezTo>
                  <a:cubicBezTo>
                    <a:pt x="1444" y="201"/>
                    <a:pt x="1525" y="120"/>
                    <a:pt x="1624" y="120"/>
                  </a:cubicBezTo>
                  <a:close/>
                  <a:moveTo>
                    <a:pt x="420" y="120"/>
                  </a:moveTo>
                  <a:cubicBezTo>
                    <a:pt x="519" y="120"/>
                    <a:pt x="600" y="201"/>
                    <a:pt x="600" y="300"/>
                  </a:cubicBezTo>
                  <a:cubicBezTo>
                    <a:pt x="600" y="399"/>
                    <a:pt x="519" y="480"/>
                    <a:pt x="420" y="480"/>
                  </a:cubicBezTo>
                  <a:cubicBezTo>
                    <a:pt x="321" y="480"/>
                    <a:pt x="240" y="399"/>
                    <a:pt x="240" y="300"/>
                  </a:cubicBezTo>
                  <a:cubicBezTo>
                    <a:pt x="240" y="201"/>
                    <a:pt x="321" y="120"/>
                    <a:pt x="420" y="120"/>
                  </a:cubicBezTo>
                  <a:close/>
                  <a:moveTo>
                    <a:pt x="126" y="840"/>
                  </a:moveTo>
                  <a:cubicBezTo>
                    <a:pt x="154" y="703"/>
                    <a:pt x="275" y="600"/>
                    <a:pt x="420" y="600"/>
                  </a:cubicBezTo>
                  <a:cubicBezTo>
                    <a:pt x="565" y="600"/>
                    <a:pt x="686" y="703"/>
                    <a:pt x="714" y="840"/>
                  </a:cubicBezTo>
                  <a:lnTo>
                    <a:pt x="126" y="840"/>
                  </a:lnTo>
                  <a:close/>
                  <a:moveTo>
                    <a:pt x="726" y="1928"/>
                  </a:moveTo>
                  <a:cubicBezTo>
                    <a:pt x="755" y="1791"/>
                    <a:pt x="880" y="1684"/>
                    <a:pt x="1024" y="1684"/>
                  </a:cubicBezTo>
                  <a:cubicBezTo>
                    <a:pt x="1169" y="1684"/>
                    <a:pt x="1291" y="1789"/>
                    <a:pt x="1318" y="1928"/>
                  </a:cubicBezTo>
                  <a:lnTo>
                    <a:pt x="726" y="1928"/>
                  </a:lnTo>
                  <a:close/>
                  <a:moveTo>
                    <a:pt x="840" y="1384"/>
                  </a:moveTo>
                  <a:cubicBezTo>
                    <a:pt x="840" y="1286"/>
                    <a:pt x="924" y="1204"/>
                    <a:pt x="1024" y="1204"/>
                  </a:cubicBezTo>
                  <a:cubicBezTo>
                    <a:pt x="1123" y="1204"/>
                    <a:pt x="1204" y="1285"/>
                    <a:pt x="1204" y="1384"/>
                  </a:cubicBezTo>
                  <a:cubicBezTo>
                    <a:pt x="1204" y="1483"/>
                    <a:pt x="1123" y="1564"/>
                    <a:pt x="1024" y="1564"/>
                  </a:cubicBezTo>
                  <a:cubicBezTo>
                    <a:pt x="924" y="1564"/>
                    <a:pt x="840" y="1482"/>
                    <a:pt x="840" y="1384"/>
                  </a:cubicBezTo>
                  <a:close/>
                  <a:moveTo>
                    <a:pt x="1263" y="1639"/>
                  </a:moveTo>
                  <a:cubicBezTo>
                    <a:pt x="1249" y="1629"/>
                    <a:pt x="1234" y="1620"/>
                    <a:pt x="1218" y="1612"/>
                  </a:cubicBezTo>
                  <a:cubicBezTo>
                    <a:pt x="1283" y="1557"/>
                    <a:pt x="1324" y="1475"/>
                    <a:pt x="1324" y="1384"/>
                  </a:cubicBezTo>
                  <a:cubicBezTo>
                    <a:pt x="1324" y="1219"/>
                    <a:pt x="1189" y="1084"/>
                    <a:pt x="1024" y="1084"/>
                  </a:cubicBezTo>
                  <a:cubicBezTo>
                    <a:pt x="858" y="1084"/>
                    <a:pt x="720" y="1218"/>
                    <a:pt x="720" y="1384"/>
                  </a:cubicBezTo>
                  <a:cubicBezTo>
                    <a:pt x="720" y="1464"/>
                    <a:pt x="752" y="1540"/>
                    <a:pt x="810" y="1597"/>
                  </a:cubicBezTo>
                  <a:cubicBezTo>
                    <a:pt x="816" y="1602"/>
                    <a:pt x="822" y="1608"/>
                    <a:pt x="828" y="1613"/>
                  </a:cubicBezTo>
                  <a:cubicBezTo>
                    <a:pt x="813" y="1621"/>
                    <a:pt x="798" y="1630"/>
                    <a:pt x="783" y="1640"/>
                  </a:cubicBezTo>
                  <a:cubicBezTo>
                    <a:pt x="529" y="1542"/>
                    <a:pt x="360" y="1296"/>
                    <a:pt x="360" y="1020"/>
                  </a:cubicBezTo>
                  <a:cubicBezTo>
                    <a:pt x="360" y="1000"/>
                    <a:pt x="361" y="980"/>
                    <a:pt x="363" y="960"/>
                  </a:cubicBezTo>
                  <a:cubicBezTo>
                    <a:pt x="780" y="960"/>
                    <a:pt x="780" y="960"/>
                    <a:pt x="780" y="960"/>
                  </a:cubicBezTo>
                  <a:cubicBezTo>
                    <a:pt x="813" y="960"/>
                    <a:pt x="840" y="933"/>
                    <a:pt x="840" y="900"/>
                  </a:cubicBezTo>
                  <a:cubicBezTo>
                    <a:pt x="840" y="739"/>
                    <a:pt x="749" y="598"/>
                    <a:pt x="615" y="528"/>
                  </a:cubicBezTo>
                  <a:cubicBezTo>
                    <a:pt x="638" y="508"/>
                    <a:pt x="659" y="484"/>
                    <a:pt x="675" y="458"/>
                  </a:cubicBezTo>
                  <a:cubicBezTo>
                    <a:pt x="778" y="395"/>
                    <a:pt x="901" y="360"/>
                    <a:pt x="1024" y="360"/>
                  </a:cubicBezTo>
                  <a:cubicBezTo>
                    <a:pt x="1146" y="360"/>
                    <a:pt x="1265" y="394"/>
                    <a:pt x="1369" y="458"/>
                  </a:cubicBezTo>
                  <a:cubicBezTo>
                    <a:pt x="1385" y="484"/>
                    <a:pt x="1406" y="508"/>
                    <a:pt x="1429" y="528"/>
                  </a:cubicBezTo>
                  <a:cubicBezTo>
                    <a:pt x="1295" y="598"/>
                    <a:pt x="1204" y="739"/>
                    <a:pt x="1204" y="900"/>
                  </a:cubicBezTo>
                  <a:cubicBezTo>
                    <a:pt x="1204" y="933"/>
                    <a:pt x="1231" y="960"/>
                    <a:pt x="1264" y="960"/>
                  </a:cubicBezTo>
                  <a:cubicBezTo>
                    <a:pt x="1681" y="960"/>
                    <a:pt x="1681" y="960"/>
                    <a:pt x="1681" y="960"/>
                  </a:cubicBezTo>
                  <a:cubicBezTo>
                    <a:pt x="1683" y="980"/>
                    <a:pt x="1684" y="1000"/>
                    <a:pt x="1684" y="1020"/>
                  </a:cubicBezTo>
                  <a:cubicBezTo>
                    <a:pt x="1684" y="1296"/>
                    <a:pt x="1516" y="1541"/>
                    <a:pt x="1263" y="1639"/>
                  </a:cubicBezTo>
                  <a:close/>
                  <a:moveTo>
                    <a:pt x="1330" y="840"/>
                  </a:moveTo>
                  <a:cubicBezTo>
                    <a:pt x="1358" y="703"/>
                    <a:pt x="1479" y="600"/>
                    <a:pt x="1624" y="600"/>
                  </a:cubicBezTo>
                  <a:cubicBezTo>
                    <a:pt x="1771" y="600"/>
                    <a:pt x="1894" y="703"/>
                    <a:pt x="1922" y="840"/>
                  </a:cubicBezTo>
                  <a:lnTo>
                    <a:pt x="1330" y="84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866316" y="484543"/>
            <a:ext cx="4018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MULTIPLE</a:t>
            </a:r>
          </a:p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ADMINISTRATOR</a:t>
            </a:r>
          </a:p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PRIVILEGE</a:t>
            </a:r>
            <a:endParaRPr lang="en-US" sz="3200" dirty="0">
              <a:solidFill>
                <a:srgbClr val="7AC1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55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687" y="2889551"/>
            <a:ext cx="293072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en-US" dirty="0">
                <a:solidFill>
                  <a:srgbClr val="7AC143"/>
                </a:solidFill>
                <a:cs typeface="Segoe UI Light" panose="020B0502040204020203" pitchFamily="34" charset="0"/>
                <a:sym typeface="Myriad Pro Light" pitchFamily="34" charset="0"/>
              </a:rPr>
              <a:t>Access login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is provided for each employees to check their attendance. Employees can apply for 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leave, training, manual punch, and change of schedule online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to 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be approved </a:t>
            </a:r>
            <a:r>
              <a:rPr lang="en-US" altLang="en-US" dirty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by the manager or admin</a:t>
            </a:r>
            <a:r>
              <a:rPr lang="en-US" altLang="en-US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cxnSp>
        <p:nvCxnSpPr>
          <p:cNvPr id="29" name="Straight Connector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3707" y="1472869"/>
            <a:ext cx="4157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AC143"/>
                </a:solidFill>
                <a:latin typeface="+mj-lt"/>
              </a:rPr>
              <a:t>EMPLOYEE SELF-</a:t>
            </a:r>
          </a:p>
          <a:p>
            <a:r>
              <a:rPr lang="en-US" sz="3000" dirty="0" smtClean="0">
                <a:solidFill>
                  <a:srgbClr val="7AC143"/>
                </a:solidFill>
                <a:latin typeface="+mj-lt"/>
              </a:rPr>
              <a:t>SERVICE ENQUIRY</a:t>
            </a:r>
            <a:endParaRPr lang="en-US" sz="3000" dirty="0">
              <a:solidFill>
                <a:srgbClr val="7AC143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2598" y="1210962"/>
            <a:ext cx="7735329" cy="4753233"/>
            <a:chOff x="4052598" y="1210962"/>
            <a:chExt cx="7735329" cy="4753233"/>
          </a:xfrm>
        </p:grpSpPr>
        <p:pic>
          <p:nvPicPr>
            <p:cNvPr id="31" name="Picture 30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44" t="6352" r="7268" b="7566"/>
            <a:stretch/>
          </p:blipFill>
          <p:spPr>
            <a:xfrm>
              <a:off x="4052598" y="1210962"/>
              <a:ext cx="7735329" cy="47532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145" y="1581665"/>
              <a:ext cx="5678000" cy="3558746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9" b="26361"/>
          <a:stretch/>
        </p:blipFill>
        <p:spPr>
          <a:xfrm>
            <a:off x="9168966" y="3156650"/>
            <a:ext cx="2917711" cy="176631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27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74440" y="576577"/>
            <a:ext cx="10443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BODY TEMPERATURE AND MASK DETECTION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016" y="1320111"/>
            <a:ext cx="1021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Displays the real-time logs including the body temperature detected in the device and if a user is wearing a mask or not.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65" y="2460890"/>
            <a:ext cx="5722697" cy="3252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481" y="2186756"/>
            <a:ext cx="873129" cy="25085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9040178" y="2914839"/>
            <a:ext cx="4647501" cy="46475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09" y="4598568"/>
            <a:ext cx="787678" cy="1810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844" y="4598568"/>
            <a:ext cx="980447" cy="19401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8509" y="3568542"/>
            <a:ext cx="221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7AC144"/>
                </a:solidFill>
                <a:cs typeface="Segoe UI Light" panose="020B0502040204020203" pitchFamily="34" charset="0"/>
                <a:sym typeface="Myriad Pro Light" pitchFamily="34" charset="0"/>
              </a:rPr>
              <a:t>Supports ZKTeco’s time attendance and access control terminals with body temperature and mask detection function. </a:t>
            </a:r>
            <a:endParaRPr lang="zh-CN" altLang="en-US" sz="1000" dirty="0">
              <a:solidFill>
                <a:srgbClr val="7AC144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162" y="2749923"/>
            <a:ext cx="3729679" cy="501366"/>
          </a:xfrm>
          <a:prstGeom prst="rect">
            <a:avLst/>
          </a:prstGeom>
          <a:ln>
            <a:solidFill>
              <a:srgbClr val="7AC144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6078162" y="3378649"/>
            <a:ext cx="25203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rgbClr val="7AC144"/>
                </a:solidFill>
                <a:cs typeface="Segoe UI Light" panose="020B0502040204020203" pitchFamily="34" charset="0"/>
                <a:sym typeface="Myriad Pro Light" pitchFamily="34" charset="0"/>
              </a:rPr>
              <a:t>Define the acceptable and normal body temperature in the software.</a:t>
            </a:r>
            <a:endParaRPr lang="zh-CN" altLang="en-US" sz="1050" dirty="0">
              <a:solidFill>
                <a:srgbClr val="7AC144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334447" y="576577"/>
            <a:ext cx="752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GEOFENCING MOBILE PUNCHES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90" r="9730"/>
          <a:stretch/>
        </p:blipFill>
        <p:spPr>
          <a:xfrm>
            <a:off x="1120346" y="1831164"/>
            <a:ext cx="9885405" cy="43819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99503" y="5148649"/>
            <a:ext cx="2859226" cy="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2508" y="5000367"/>
            <a:ext cx="1614617" cy="296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2963" y="5017843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Not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35395" y="4245425"/>
            <a:ext cx="923334" cy="0"/>
          </a:xfrm>
          <a:prstGeom prst="straightConnector1">
            <a:avLst/>
          </a:prstGeom>
          <a:ln w="12700">
            <a:solidFill>
              <a:srgbClr val="7AC14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42519" y="4097143"/>
            <a:ext cx="1614617" cy="296563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031" y="4114619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83194" y="2825578"/>
            <a:ext cx="1807509" cy="1915298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53"/>
          <a:stretch/>
        </p:blipFill>
        <p:spPr>
          <a:xfrm>
            <a:off x="5058729" y="2353660"/>
            <a:ext cx="2074647" cy="37835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54946" y="2474290"/>
            <a:ext cx="1614617" cy="296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65401" y="2491766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Clock-in Not Allowed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999" y="1320111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Creates a geographic boundaries to restrict mobile application punches.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4286" y="1036742"/>
            <a:ext cx="8784077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1600" b="1" dirty="0">
                <a:solidFill>
                  <a:srgbClr val="7AC144"/>
                </a:solidFill>
              </a:rPr>
              <a:t>BioTime 8.5 </a:t>
            </a:r>
            <a:r>
              <a:rPr lang="en-US" sz="1600" dirty="0">
                <a:solidFill>
                  <a:srgbClr val="45494C"/>
                </a:solidFill>
              </a:rPr>
              <a:t>is a powerful time attendance software that provides a stable </a:t>
            </a:r>
            <a:r>
              <a:rPr lang="en-US" sz="1600" dirty="0" smtClean="0">
                <a:solidFill>
                  <a:srgbClr val="45494C"/>
                </a:solidFill>
              </a:rPr>
              <a:t>communication of </a:t>
            </a:r>
            <a:r>
              <a:rPr lang="en-US" sz="1600" dirty="0">
                <a:solidFill>
                  <a:srgbClr val="45494C"/>
                </a:solidFill>
              </a:rPr>
              <a:t>up to thousands of time and attendance devices which can be remotely </a:t>
            </a:r>
            <a:r>
              <a:rPr lang="en-US" sz="1600" dirty="0" smtClean="0">
                <a:solidFill>
                  <a:srgbClr val="45494C"/>
                </a:solidFill>
              </a:rPr>
              <a:t>managed anywhere </a:t>
            </a:r>
            <a:r>
              <a:rPr lang="en-US" sz="1600" dirty="0">
                <a:solidFill>
                  <a:srgbClr val="45494C"/>
                </a:solidFill>
              </a:rPr>
              <a:t>by accessing the software using a web browser.</a:t>
            </a:r>
          </a:p>
          <a:p>
            <a:pPr algn="just">
              <a:lnSpc>
                <a:spcPts val="2300"/>
              </a:lnSpc>
            </a:pPr>
            <a:endParaRPr lang="en-US" sz="1600" dirty="0" smtClean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solidFill>
                  <a:srgbClr val="45494C"/>
                </a:solidFill>
              </a:rPr>
              <a:t>The </a:t>
            </a:r>
            <a:r>
              <a:rPr lang="en-US" sz="1600" dirty="0">
                <a:solidFill>
                  <a:srgbClr val="45494C"/>
                </a:solidFill>
              </a:rPr>
              <a:t>latest version is equipped with new competitive functions such as roster </a:t>
            </a:r>
            <a:r>
              <a:rPr lang="en-US" sz="1600" dirty="0" smtClean="0">
                <a:solidFill>
                  <a:srgbClr val="45494C"/>
                </a:solidFill>
              </a:rPr>
              <a:t>and overtime </a:t>
            </a:r>
            <a:r>
              <a:rPr lang="en-US" sz="1600" dirty="0">
                <a:solidFill>
                  <a:srgbClr val="45494C"/>
                </a:solidFill>
              </a:rPr>
              <a:t>management which </a:t>
            </a:r>
            <a:r>
              <a:rPr lang="en-US" sz="1600" dirty="0" smtClean="0">
                <a:solidFill>
                  <a:srgbClr val="45494C"/>
                </a:solidFill>
              </a:rPr>
              <a:t>simplifies </a:t>
            </a:r>
            <a:r>
              <a:rPr lang="en-US" sz="1600" dirty="0">
                <a:solidFill>
                  <a:srgbClr val="45494C"/>
                </a:solidFill>
              </a:rPr>
              <a:t>the entire scheduling process of </a:t>
            </a:r>
            <a:r>
              <a:rPr lang="en-US" sz="1600" dirty="0" smtClean="0">
                <a:solidFill>
                  <a:srgbClr val="45494C"/>
                </a:solidFill>
              </a:rPr>
              <a:t>employees, built-in </a:t>
            </a:r>
            <a:r>
              <a:rPr lang="en-US" sz="1600" dirty="0">
                <a:solidFill>
                  <a:srgbClr val="45494C"/>
                </a:solidFill>
              </a:rPr>
              <a:t>API to connect on client’s 3rd-party software, database migration, bio photo, </a:t>
            </a:r>
            <a:r>
              <a:rPr lang="en-US" sz="1600" dirty="0" smtClean="0">
                <a:solidFill>
                  <a:srgbClr val="45494C"/>
                </a:solidFill>
              </a:rPr>
              <a:t>and </a:t>
            </a:r>
            <a:r>
              <a:rPr lang="en-US" sz="1600" dirty="0" err="1" smtClean="0">
                <a:solidFill>
                  <a:srgbClr val="45494C"/>
                </a:solidFill>
              </a:rPr>
              <a:t>geofencing</a:t>
            </a:r>
            <a:r>
              <a:rPr lang="en-US" sz="1600" dirty="0" smtClean="0">
                <a:solidFill>
                  <a:srgbClr val="45494C"/>
                </a:solidFill>
              </a:rPr>
              <a:t> </a:t>
            </a:r>
            <a:r>
              <a:rPr lang="en-US" sz="1600" dirty="0">
                <a:solidFill>
                  <a:srgbClr val="45494C"/>
                </a:solidFill>
              </a:rPr>
              <a:t>mobile punches</a:t>
            </a:r>
            <a:r>
              <a:rPr lang="en-US" sz="1600" dirty="0" smtClean="0">
                <a:solidFill>
                  <a:srgbClr val="45494C"/>
                </a:solidFill>
              </a:rPr>
              <a:t>.</a:t>
            </a:r>
          </a:p>
          <a:p>
            <a:pPr algn="just">
              <a:lnSpc>
                <a:spcPts val="2300"/>
              </a:lnSpc>
            </a:pPr>
            <a:endParaRPr lang="en-US" sz="1600" dirty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>
                <a:solidFill>
                  <a:srgbClr val="45494C"/>
                </a:solidFill>
              </a:rPr>
              <a:t>BioTime 8.5 also features a new dashboard where users can easily monitor all </a:t>
            </a:r>
            <a:r>
              <a:rPr lang="en-US" sz="1600" dirty="0" smtClean="0">
                <a:solidFill>
                  <a:srgbClr val="45494C"/>
                </a:solidFill>
              </a:rPr>
              <a:t>attendance summary</a:t>
            </a:r>
            <a:r>
              <a:rPr lang="en-US" sz="1600" dirty="0">
                <a:solidFill>
                  <a:srgbClr val="45494C"/>
                </a:solidFill>
              </a:rPr>
              <a:t>, device’s status, request approvals that are approved, rejected, and pending, </a:t>
            </a:r>
            <a:r>
              <a:rPr lang="en-US" sz="1600" dirty="0" smtClean="0">
                <a:solidFill>
                  <a:srgbClr val="45494C"/>
                </a:solidFill>
              </a:rPr>
              <a:t>and real-time </a:t>
            </a:r>
            <a:r>
              <a:rPr lang="en-US" sz="1600" dirty="0">
                <a:solidFill>
                  <a:srgbClr val="45494C"/>
                </a:solidFill>
              </a:rPr>
              <a:t>punches</a:t>
            </a:r>
            <a:r>
              <a:rPr lang="en-US" sz="1600" dirty="0" smtClean="0">
                <a:solidFill>
                  <a:srgbClr val="45494C"/>
                </a:solidFill>
              </a:rPr>
              <a:t>.</a:t>
            </a:r>
          </a:p>
          <a:p>
            <a:pPr algn="just">
              <a:lnSpc>
                <a:spcPts val="2300"/>
              </a:lnSpc>
            </a:pPr>
            <a:endParaRPr lang="en-US" sz="1600" dirty="0">
              <a:solidFill>
                <a:srgbClr val="45494C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en-US" sz="1600" dirty="0" smtClean="0">
                <a:solidFill>
                  <a:srgbClr val="45494C"/>
                </a:solidFill>
              </a:rPr>
              <a:t>BioTime 8.5 </a:t>
            </a:r>
            <a:r>
              <a:rPr lang="en-US" sz="1600" dirty="0">
                <a:solidFill>
                  <a:srgbClr val="45494C"/>
                </a:solidFill>
              </a:rPr>
              <a:t>gives the user full access and control in managing timetable, shift schedule, </a:t>
            </a:r>
            <a:r>
              <a:rPr lang="en-US" sz="1600" dirty="0" smtClean="0">
                <a:solidFill>
                  <a:srgbClr val="45494C"/>
                </a:solidFill>
              </a:rPr>
              <a:t>generating attendance </a:t>
            </a:r>
            <a:r>
              <a:rPr lang="en-US" sz="1600" dirty="0">
                <a:solidFill>
                  <a:srgbClr val="45494C"/>
                </a:solidFill>
              </a:rPr>
              <a:t>reports, and more.</a:t>
            </a:r>
            <a:endParaRPr lang="en-US" sz="1600" dirty="0">
              <a:solidFill>
                <a:srgbClr val="45494C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-2378413" y="3098260"/>
            <a:ext cx="6858000" cy="661481"/>
          </a:xfrm>
          <a:prstGeom prst="bentConnector3">
            <a:avLst>
              <a:gd name="adj1" fmla="val 36808"/>
            </a:avLst>
          </a:prstGeom>
          <a:ln w="28575">
            <a:solidFill>
              <a:srgbClr val="7AC14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269178" y="5455034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74B4F"/>
                </a:solidFill>
              </a:rPr>
              <a:t>BioTime </a:t>
            </a:r>
            <a:r>
              <a:rPr lang="en-US" b="1" dirty="0" smtClean="0">
                <a:solidFill>
                  <a:srgbClr val="474B4F"/>
                </a:solidFill>
              </a:rPr>
              <a:t>7.0</a:t>
            </a:r>
            <a:endParaRPr lang="en-US" b="1" dirty="0">
              <a:solidFill>
                <a:srgbClr val="474B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09315" y="1897554"/>
            <a:ext cx="154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AC143"/>
                </a:solidFill>
              </a:rPr>
              <a:t>BioTime </a:t>
            </a:r>
            <a:r>
              <a:rPr lang="en-US" sz="2000" b="1" dirty="0" smtClean="0">
                <a:solidFill>
                  <a:srgbClr val="7AC143"/>
                </a:solidFill>
              </a:rPr>
              <a:t>8.5</a:t>
            </a:r>
            <a:endParaRPr lang="en-US" sz="2000" b="1" dirty="0">
              <a:solidFill>
                <a:srgbClr val="7AC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14073" y="576577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DATABASE MIGRATION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99" y="1320111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Allows the user to upgrade the software easily by inbuilt operation.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25" y="2500180"/>
            <a:ext cx="3343589" cy="27308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23861" y="2215978"/>
            <a:ext cx="4829244" cy="3583460"/>
            <a:chOff x="7002162" y="1816672"/>
            <a:chExt cx="4246095" cy="31507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162" y="1816672"/>
              <a:ext cx="4246095" cy="31507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06" y="1993554"/>
              <a:ext cx="3591916" cy="201827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21146" y="5288685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Migrate from:</a:t>
            </a:r>
            <a:endParaRPr lang="en-US" sz="1200" b="1" dirty="0"/>
          </a:p>
        </p:txBody>
      </p:sp>
      <p:sp>
        <p:nvSpPr>
          <p:cNvPr id="14" name="Oval 13"/>
          <p:cNvSpPr/>
          <p:nvPr/>
        </p:nvSpPr>
        <p:spPr>
          <a:xfrm>
            <a:off x="2037711" y="5372866"/>
            <a:ext cx="108635" cy="108635"/>
          </a:xfrm>
          <a:prstGeom prst="ellipse">
            <a:avLst/>
          </a:prstGeom>
          <a:solidFill>
            <a:srgbClr val="7AC144"/>
          </a:solidFill>
          <a:ln>
            <a:solidFill>
              <a:srgbClr val="7AC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4556" y="5290227"/>
            <a:ext cx="998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AC144"/>
                </a:solidFill>
              </a:rPr>
              <a:t>BioTime 7.0</a:t>
            </a:r>
            <a:endParaRPr lang="en-US" sz="1200" dirty="0">
              <a:solidFill>
                <a:srgbClr val="7AC14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33188" y="3472249"/>
            <a:ext cx="2010032" cy="535459"/>
            <a:chOff x="7933188" y="4837406"/>
            <a:chExt cx="2010032" cy="535459"/>
          </a:xfrm>
        </p:grpSpPr>
        <p:sp>
          <p:nvSpPr>
            <p:cNvPr id="15" name="Rectangle 14"/>
            <p:cNvSpPr/>
            <p:nvPr/>
          </p:nvSpPr>
          <p:spPr>
            <a:xfrm>
              <a:off x="7933188" y="4837406"/>
              <a:ext cx="2010032" cy="535459"/>
            </a:xfrm>
            <a:prstGeom prst="rect">
              <a:avLst/>
            </a:prstGeom>
            <a:solidFill>
              <a:srgbClr val="7AC144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85442" y="4874302"/>
              <a:ext cx="1905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BioTime 8.5</a:t>
              </a:r>
              <a:endParaRPr lang="en-US" sz="2400" b="1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5148268" y="2875925"/>
            <a:ext cx="793102" cy="633220"/>
          </a:xfrm>
          <a:prstGeom prst="rightArrow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48268" y="3684240"/>
            <a:ext cx="793102" cy="633220"/>
          </a:xfrm>
          <a:prstGeom prst="rightArrow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5664" y="256373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7AC144"/>
                </a:solidFill>
              </a:rPr>
              <a:t>Migration</a:t>
            </a:r>
            <a:endParaRPr lang="en-US" sz="1200" i="1" dirty="0">
              <a:solidFill>
                <a:srgbClr val="7AC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3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3945" y="576577"/>
            <a:ext cx="10104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ATTENDANCE CALCULATION AND REPORTS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056"/>
          <a:stretch/>
        </p:blipFill>
        <p:spPr>
          <a:xfrm>
            <a:off x="6581775" y="1420204"/>
            <a:ext cx="4929921" cy="2361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4" y="1420204"/>
            <a:ext cx="1312852" cy="407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7139"/>
          <a:stretch/>
        </p:blipFill>
        <p:spPr>
          <a:xfrm>
            <a:off x="2353679" y="1420204"/>
            <a:ext cx="3845721" cy="23612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3679" y="4343935"/>
            <a:ext cx="9158017" cy="1151990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319" y="4504431"/>
            <a:ext cx="885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Generates up to </a:t>
            </a:r>
            <a:r>
              <a:rPr lang="en-US" altLang="zh-CN" sz="2800" b="1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15</a:t>
            </a:r>
            <a:r>
              <a:rPr lang="en-US" altLang="zh-CN" sz="2000" dirty="0" smtClean="0">
                <a:solidFill>
                  <a:srgbClr val="474B4F"/>
                </a:solidFill>
                <a:cs typeface="Segoe UI Light" panose="020B0502040204020203" pitchFamily="34" charset="0"/>
                <a:sym typeface="Myriad Pro Light" pitchFamily="34" charset="0"/>
              </a:rPr>
              <a:t> types of attendance reports that can be exported in CSV, PDF, or XLS format.</a:t>
            </a:r>
            <a:endParaRPr lang="zh-CN" altLang="en-US" sz="2000" dirty="0">
              <a:solidFill>
                <a:srgbClr val="474B4F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80554" y="576577"/>
            <a:ext cx="423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NEW DASHBOARD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9849" y="1693463"/>
            <a:ext cx="6632303" cy="4921390"/>
            <a:chOff x="7002162" y="1816672"/>
            <a:chExt cx="4246095" cy="31507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162" y="1816672"/>
              <a:ext cx="4246095" cy="3150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06" y="1976685"/>
              <a:ext cx="3591916" cy="2035142"/>
            </a:xfrm>
            <a:prstGeom prst="rect">
              <a:avLst/>
            </a:prstGeom>
          </p:spPr>
        </p:pic>
      </p:grpSp>
      <p:cxnSp>
        <p:nvCxnSpPr>
          <p:cNvPr id="6" name="Straight Arrow Connector 5"/>
          <p:cNvCxnSpPr/>
          <p:nvPr/>
        </p:nvCxnSpPr>
        <p:spPr>
          <a:xfrm>
            <a:off x="8061649" y="2509935"/>
            <a:ext cx="380907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560" y="3871288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AC144"/>
                </a:solidFill>
              </a:rPr>
              <a:t>Attendance Exception</a:t>
            </a:r>
          </a:p>
          <a:p>
            <a:r>
              <a:rPr lang="en-US" sz="1000" dirty="0" smtClean="0"/>
              <a:t>Shows a graph of the previous statistics</a:t>
            </a:r>
          </a:p>
          <a:p>
            <a:r>
              <a:rPr lang="en-US" sz="1000" dirty="0" smtClean="0"/>
              <a:t>of early leave, late, and absence.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5416" y="4496766"/>
            <a:ext cx="337247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39200" y="1726550"/>
            <a:ext cx="2480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AC144"/>
                </a:solidFill>
              </a:rPr>
              <a:t>Summary</a:t>
            </a:r>
          </a:p>
          <a:p>
            <a:pPr algn="r"/>
            <a:r>
              <a:rPr lang="en-US" sz="1000" dirty="0" smtClean="0"/>
              <a:t>Shows a summary of attendance, device</a:t>
            </a:r>
          </a:p>
          <a:p>
            <a:pPr algn="r"/>
            <a:r>
              <a:rPr lang="en-US" sz="1000" dirty="0" smtClean="0"/>
              <a:t>status, schedule, and approvals in the</a:t>
            </a:r>
          </a:p>
          <a:p>
            <a:pPr algn="r"/>
            <a:r>
              <a:rPr lang="en-US" sz="1000" dirty="0" smtClean="0"/>
              <a:t>current day.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9239200" y="3396385"/>
            <a:ext cx="205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AC144"/>
                </a:solidFill>
              </a:rPr>
              <a:t>Real-Time Monitoring</a:t>
            </a:r>
          </a:p>
          <a:p>
            <a:pPr algn="r"/>
            <a:r>
              <a:rPr lang="en-US" sz="1000" dirty="0" smtClean="0"/>
              <a:t>Shows the real-time attendance</a:t>
            </a:r>
          </a:p>
          <a:p>
            <a:pPr algn="r"/>
            <a:r>
              <a:rPr lang="en-US" sz="1000" dirty="0" smtClean="0"/>
              <a:t>logs whenever an employee</a:t>
            </a:r>
          </a:p>
          <a:p>
            <a:pPr algn="r"/>
            <a:r>
              <a:rPr lang="en-US" sz="1000" dirty="0" smtClean="0"/>
              <a:t>punches in or punches out.</a:t>
            </a:r>
            <a:r>
              <a:rPr lang="en-US" sz="1000" dirty="0"/>
              <a:t> </a:t>
            </a:r>
            <a:r>
              <a:rPr lang="en-US" sz="1000" dirty="0" smtClean="0"/>
              <a:t>If enabled, it also shows the body temperature and mask detection logs.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3177" y="4596714"/>
            <a:ext cx="2323071" cy="52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66" y="3912434"/>
            <a:ext cx="2161242" cy="7727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374687" y="4685169"/>
            <a:ext cx="3034718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9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79045" y="576577"/>
            <a:ext cx="40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SPECIFICATIONS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3301"/>
              </p:ext>
            </p:extLst>
          </p:nvPr>
        </p:nvGraphicFramePr>
        <p:xfrm>
          <a:off x="385894" y="1187567"/>
          <a:ext cx="11442583" cy="2560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2432"/>
                <a:gridCol w="8690151"/>
              </a:tblGrid>
              <a:tr h="365760">
                <a:tc gridSpan="2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SOFTWARE SPECIFICATIONS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Templates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Fingerprint / Face / Palm / RFID / Password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Server/Browser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Device Capacity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500 in a single server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Database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PostgreSQL (Default) / MySQL5.0.54 / MS SQL Server 2005/2008/2012/2014 / Oracle 10g/11g/12c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Operating System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Windows 8/8.1/10 / Windows Server 2003/2008/2012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Monitor Resolution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1024*768 or above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77050"/>
              </p:ext>
            </p:extLst>
          </p:nvPr>
        </p:nvGraphicFramePr>
        <p:xfrm>
          <a:off x="385893" y="3821633"/>
          <a:ext cx="11442583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2432"/>
                <a:gridCol w="2896717"/>
                <a:gridCol w="2896717"/>
                <a:gridCol w="2896717"/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HARDWARE REQUIREMENTS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SimSun" pitchFamily="2" charset="-122"/>
                        </a:rPr>
                        <a:t>Device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SimSun" pitchFamily="2" charset="-122"/>
                        </a:rPr>
                        <a:t>100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200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AC143"/>
                          </a:solidFill>
                          <a:effectLst/>
                          <a:latin typeface="+mj-lt"/>
                          <a:sym typeface="Calibri" pitchFamily="34" charset="0"/>
                        </a:rPr>
                        <a:t>500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j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Intel i3 Quad Core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 i5 /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Magny-Cours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 i7 /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Magny-Cours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RAM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16GB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32GB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64GB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imSun" pitchFamily="2" charset="-122"/>
                        </a:rPr>
                        <a:t>Storage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AC143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Available space of 100GB or above. (We recommend using NFTS hard disk partition as the software installation directory)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74B4F"/>
                        </a:solidFill>
                        <a:effectLst/>
                        <a:latin typeface="+mn-lt"/>
                        <a:ea typeface="SimSun" pitchFamily="2" charset="-122"/>
                        <a:cs typeface="Segoe UI Light" panose="020B0502040204020203" pitchFamily="34" charset="0"/>
                        <a:sym typeface="Calibri" pitchFamily="34" charset="0"/>
                      </a:endParaRPr>
                    </a:p>
                  </a:txBody>
                  <a:tcPr marL="91439" marR="91439" marT="44652" marB="4465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799" y="5724179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*If above 500 devices, please contact ZKTeco.</a:t>
            </a:r>
          </a:p>
          <a:p>
            <a:r>
              <a:rPr lang="en-US" sz="800" i="1" dirty="0"/>
              <a:t>*It is recommended to use different server for database.</a:t>
            </a:r>
          </a:p>
        </p:txBody>
      </p:sp>
    </p:spTree>
    <p:extLst>
      <p:ext uri="{BB962C8B-B14F-4D97-AF65-F5344CB8AC3E}">
        <p14:creationId xmlns:p14="http://schemas.microsoft.com/office/powerpoint/2010/main" val="132005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58530" y="1"/>
            <a:ext cx="9339541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85" y="433264"/>
            <a:ext cx="2608015" cy="5087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277" y="1755436"/>
            <a:ext cx="66801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altLang="en-US" sz="2400" b="1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  <a:sym typeface="Myriad Pro Light" pitchFamily="34" charset="0"/>
              </a:rPr>
              <a:t>Features: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Real-time attendance with  geographic location details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Attendance approvals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Real time notifications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Public and Private Announcements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Easy operation: Two-step navigation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User-friendly interfaces for admin and employees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US" sz="2000" dirty="0" smtClean="0">
                <a:solidFill>
                  <a:schemeClr val="bg1"/>
                </a:solidFill>
                <a:cs typeface="Segoe UI Light" panose="020B0502040204020203" pitchFamily="34" charset="0"/>
                <a:sym typeface="Myriad Pro Light" pitchFamily="34" charset="0"/>
              </a:rPr>
              <a:t>Online employee requests and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8530" y="433264"/>
            <a:ext cx="93395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 smtClean="0">
                <a:solidFill>
                  <a:srgbClr val="7AC143"/>
                </a:solidFill>
                <a:latin typeface="+mj-lt"/>
              </a:rPr>
              <a:t>ZKBIOTIME Mobile Application</a:t>
            </a:r>
            <a:endParaRPr lang="en-US" sz="3200" b="1" dirty="0">
              <a:solidFill>
                <a:srgbClr val="7AC1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201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85975"/>
            <a:ext cx="10363200" cy="3124200"/>
          </a:xfrm>
          <a:prstGeom prst="rect">
            <a:avLst/>
          </a:prstGeom>
          <a:solidFill>
            <a:srgbClr val="4549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01489" y="576577"/>
            <a:ext cx="538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ONLINE NOTIFICATION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367" y="1685533"/>
            <a:ext cx="1975159" cy="394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936" y="1687981"/>
            <a:ext cx="1973933" cy="39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72" y="1685533"/>
            <a:ext cx="1975385" cy="394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3464" y="2649332"/>
            <a:ext cx="2657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Interface provides easy access for employee requests</a:t>
            </a:r>
          </a:p>
          <a:p>
            <a:endParaRPr lang="en-IN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endParaRPr lang="en-IN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Displays the status in multi-level approvals</a:t>
            </a:r>
          </a:p>
        </p:txBody>
      </p:sp>
      <p:sp>
        <p:nvSpPr>
          <p:cNvPr id="8" name="Chevron 7"/>
          <p:cNvSpPr/>
          <p:nvPr/>
        </p:nvSpPr>
        <p:spPr>
          <a:xfrm>
            <a:off x="8143228" y="2758706"/>
            <a:ext cx="209725" cy="207281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143228" y="4124086"/>
            <a:ext cx="209725" cy="207281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24902" y="0"/>
            <a:ext cx="5210948" cy="6857999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51" y="2062792"/>
            <a:ext cx="2349663" cy="23096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06" y="2758717"/>
            <a:ext cx="2248164" cy="22051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674" y="3494061"/>
            <a:ext cx="2323453" cy="234817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79" y="906246"/>
            <a:ext cx="2526646" cy="5045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1285" y="4006426"/>
            <a:ext cx="355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All requests will move to approval section which are to be approved by the Admin or Approver.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1285" y="1575710"/>
            <a:ext cx="355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Employees can apply for leave, training, overtime, and manual punch on “My Request” menu.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63319" y="3188724"/>
            <a:ext cx="207281" cy="570852"/>
            <a:chOff x="9563319" y="2836299"/>
            <a:chExt cx="207281" cy="570852"/>
          </a:xfrm>
        </p:grpSpPr>
        <p:sp>
          <p:nvSpPr>
            <p:cNvPr id="17" name="Chevron 16"/>
            <p:cNvSpPr/>
            <p:nvPr/>
          </p:nvSpPr>
          <p:spPr>
            <a:xfrm rot="5400000">
              <a:off x="9562097" y="3198648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5400000">
              <a:off x="9562097" y="3022395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5400000">
              <a:off x="9562097" y="2837521"/>
              <a:ext cx="209725" cy="207281"/>
            </a:xfrm>
            <a:prstGeom prst="chevron">
              <a:avLst>
                <a:gd name="adj" fmla="val 40514"/>
              </a:avLst>
            </a:prstGeom>
            <a:solidFill>
              <a:srgbClr val="7AC143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31164" y="553760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ONLINE REQUEST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76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74305" y="576577"/>
            <a:ext cx="404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APPROVAL FLOW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66" y="1244943"/>
            <a:ext cx="2248801" cy="4490670"/>
          </a:xfrm>
          <a:prstGeom prst="rect">
            <a:avLst/>
          </a:prstGeom>
          <a:effectLst>
            <a:reflection stA="18000" endPos="24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42" y="2219472"/>
            <a:ext cx="1540265" cy="3075782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6529730" y="1651980"/>
            <a:ext cx="1009423" cy="1009423"/>
          </a:xfrm>
          <a:prstGeom prst="arc">
            <a:avLst>
              <a:gd name="adj1" fmla="val 16200000"/>
              <a:gd name="adj2" fmla="val 342001"/>
            </a:avLst>
          </a:prstGeom>
          <a:ln w="38100">
            <a:solidFill>
              <a:srgbClr val="7AC1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AC143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8900000">
            <a:off x="8892118" y="2173355"/>
            <a:ext cx="747323" cy="747323"/>
          </a:xfrm>
          <a:prstGeom prst="arc">
            <a:avLst>
              <a:gd name="adj1" fmla="val 16200000"/>
              <a:gd name="adj2" fmla="val 342001"/>
            </a:avLst>
          </a:prstGeom>
          <a:ln w="38100">
            <a:solidFill>
              <a:srgbClr val="7AC1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AC14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784" y="2219472"/>
            <a:ext cx="1540265" cy="30757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1731" y="2110253"/>
            <a:ext cx="2875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Multi-level approvals for admin/approvers</a:t>
            </a:r>
          </a:p>
          <a:p>
            <a:endParaRPr lang="en-IN" sz="2000" dirty="0" smtClean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Overtime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Manual Punch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Training</a:t>
            </a:r>
            <a:endParaRPr lang="en-IN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Schedule</a:t>
            </a:r>
            <a:endParaRPr lang="en-US" sz="2000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91529" y="2233398"/>
            <a:ext cx="433052" cy="428005"/>
          </a:xfrm>
          <a:prstGeom prst="chevron">
            <a:avLst>
              <a:gd name="adj" fmla="val 40514"/>
            </a:avLst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54410" y="576577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SCHEDULE ASSIGNMENT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47" y="1399219"/>
            <a:ext cx="2270006" cy="4533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043" y="3338321"/>
            <a:ext cx="2529469" cy="2593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9" name="Straight Connector 18"/>
          <p:cNvCxnSpPr/>
          <p:nvPr/>
        </p:nvCxnSpPr>
        <p:spPr>
          <a:xfrm>
            <a:off x="4633622" y="5342007"/>
            <a:ext cx="134360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8327" y="4141678"/>
            <a:ext cx="309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Employee can change his/her assigned schedule that will be subjected by approval of Admin/Approver.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633135" y="3038867"/>
            <a:ext cx="95175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311" y="2337546"/>
            <a:ext cx="2130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err="1" smtClean="0">
                <a:solidFill>
                  <a:srgbClr val="474B4F"/>
                </a:solidFill>
                <a:cs typeface="Segoe UI Light" panose="020B0502040204020203" pitchFamily="34" charset="0"/>
              </a:rPr>
              <a:t>ZKBioTime</a:t>
            </a:r>
            <a:r>
              <a:rPr lang="en-IN" dirty="0" smtClean="0">
                <a:solidFill>
                  <a:srgbClr val="474B4F"/>
                </a:solidFill>
                <a:cs typeface="Segoe UI Light" panose="020B0502040204020203" pitchFamily="34" charset="0"/>
              </a:rPr>
              <a:t> APP displays employee schedule from the BioTime main server.</a:t>
            </a:r>
            <a:endParaRPr lang="en-IN" dirty="0">
              <a:solidFill>
                <a:srgbClr val="474B4F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8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6725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66" r="12377"/>
          <a:stretch>
            <a:fillRect/>
          </a:stretch>
        </p:blipFill>
        <p:spPr bwMode="auto">
          <a:xfrm>
            <a:off x="2092331" y="3895790"/>
            <a:ext cx="2145580" cy="1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53436" y="994728"/>
            <a:ext cx="2482979" cy="2101716"/>
            <a:chOff x="446453" y="1357596"/>
            <a:chExt cx="2482979" cy="2101716"/>
          </a:xfrm>
        </p:grpSpPr>
        <p:sp>
          <p:nvSpPr>
            <p:cNvPr id="12" name="Rectangle 11"/>
            <p:cNvSpPr/>
            <p:nvPr/>
          </p:nvSpPr>
          <p:spPr>
            <a:xfrm>
              <a:off x="446453" y="1597879"/>
              <a:ext cx="2482979" cy="1861433"/>
            </a:xfrm>
            <a:prstGeom prst="rect">
              <a:avLst/>
            </a:prstGeom>
            <a:solidFill>
              <a:srgbClr val="303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46" y="1726218"/>
              <a:ext cx="2139393" cy="160475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74343" y="1357596"/>
              <a:ext cx="1827198" cy="480565"/>
              <a:chOff x="1091956" y="1254959"/>
              <a:chExt cx="1827198" cy="48056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91957" y="1254959"/>
                <a:ext cx="1827197" cy="480565"/>
              </a:xfrm>
              <a:prstGeom prst="roundRect">
                <a:avLst>
                  <a:gd name="adj" fmla="val 47917"/>
                </a:avLst>
              </a:prstGeom>
              <a:solidFill>
                <a:srgbClr val="30353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1956" y="1341353"/>
                <a:ext cx="1827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 smtClean="0">
                    <a:solidFill>
                      <a:srgbClr val="7AC143"/>
                    </a:solidFill>
                    <a:cs typeface="Segoe UI Light" panose="020B0502040204020203" pitchFamily="34" charset="0"/>
                  </a:rPr>
                  <a:t>Government</a:t>
                </a:r>
                <a:endParaRPr lang="en-IN" sz="1400" dirty="0">
                  <a:solidFill>
                    <a:srgbClr val="7AC143"/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388205" y="994728"/>
            <a:ext cx="2482979" cy="2101716"/>
            <a:chOff x="3473053" y="1357597"/>
            <a:chExt cx="2482979" cy="2101716"/>
          </a:xfrm>
        </p:grpSpPr>
        <p:sp>
          <p:nvSpPr>
            <p:cNvPr id="24" name="Rectangle 23"/>
            <p:cNvSpPr/>
            <p:nvPr/>
          </p:nvSpPr>
          <p:spPr>
            <a:xfrm>
              <a:off x="3473053" y="1597880"/>
              <a:ext cx="2482979" cy="1861433"/>
            </a:xfrm>
            <a:prstGeom prst="rect">
              <a:avLst/>
            </a:prstGeom>
            <a:solidFill>
              <a:srgbClr val="303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5933" r="24615"/>
            <a:stretch>
              <a:fillRect/>
            </a:stretch>
          </p:blipFill>
          <p:spPr bwMode="auto">
            <a:xfrm>
              <a:off x="3644845" y="1726218"/>
              <a:ext cx="2139393" cy="160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25"/>
            <p:cNvGrpSpPr/>
            <p:nvPr/>
          </p:nvGrpSpPr>
          <p:grpSpPr>
            <a:xfrm>
              <a:off x="3800943" y="1357597"/>
              <a:ext cx="1827198" cy="480565"/>
              <a:chOff x="1091956" y="1254959"/>
              <a:chExt cx="1827198" cy="48056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091957" y="1254959"/>
                <a:ext cx="1827197" cy="480565"/>
              </a:xfrm>
              <a:prstGeom prst="roundRect">
                <a:avLst>
                  <a:gd name="adj" fmla="val 47917"/>
                </a:avLst>
              </a:prstGeom>
              <a:solidFill>
                <a:srgbClr val="30353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91956" y="1367211"/>
                <a:ext cx="1827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200" dirty="0" smtClean="0">
                    <a:solidFill>
                      <a:srgbClr val="7AC143"/>
                    </a:solidFill>
                    <a:cs typeface="Segoe UI Light" panose="020B0502040204020203" pitchFamily="34" charset="0"/>
                  </a:rPr>
                  <a:t>Schools &amp; Universities</a:t>
                </a:r>
                <a:endParaRPr lang="en-IN" sz="1200" dirty="0">
                  <a:solidFill>
                    <a:srgbClr val="7AC143"/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6322974" y="1235011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257742" y="1235011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54615" y="3532397"/>
            <a:ext cx="1827198" cy="480565"/>
            <a:chOff x="1091956" y="1254959"/>
            <a:chExt cx="1827198" cy="480565"/>
          </a:xfrm>
        </p:grpSpPr>
        <p:sp>
          <p:nvSpPr>
            <p:cNvPr id="33" name="Rounded Rectangle 32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Clinics &amp; Hospitals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61494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96263" y="3772680"/>
            <a:ext cx="2482979" cy="1861433"/>
          </a:xfrm>
          <a:prstGeom prst="rect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288" r="7731"/>
          <a:stretch>
            <a:fillRect/>
          </a:stretch>
        </p:blipFill>
        <p:spPr bwMode="auto">
          <a:xfrm>
            <a:off x="6494766" y="1360734"/>
            <a:ext cx="2139393" cy="1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6650864" y="994728"/>
            <a:ext cx="1827198" cy="480565"/>
            <a:chOff x="1091956" y="1254959"/>
            <a:chExt cx="1827198" cy="480565"/>
          </a:xfrm>
        </p:grpSpPr>
        <p:sp>
          <p:nvSpPr>
            <p:cNvPr id="39" name="Rounded Rectangle 38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Construction Sites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534" y="1358121"/>
            <a:ext cx="2139393" cy="16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9585632" y="994728"/>
            <a:ext cx="1827198" cy="480565"/>
            <a:chOff x="1091956" y="1254959"/>
            <a:chExt cx="1827198" cy="480565"/>
          </a:xfrm>
        </p:grpSpPr>
        <p:sp>
          <p:nvSpPr>
            <p:cNvPr id="43" name="Rounded Rectangle 42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Chain Stores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589" y="3895789"/>
            <a:ext cx="2139393" cy="16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5189384" y="3532397"/>
            <a:ext cx="1827198" cy="480565"/>
            <a:chOff x="1091956" y="1254959"/>
            <a:chExt cx="1827198" cy="480565"/>
          </a:xfrm>
        </p:grpSpPr>
        <p:sp>
          <p:nvSpPr>
            <p:cNvPr id="47" name="Rounded Rectangle 46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Commercial Offices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20"/>
          <a:stretch>
            <a:fillRect/>
          </a:stretch>
        </p:blipFill>
        <p:spPr bwMode="auto">
          <a:xfrm>
            <a:off x="7968055" y="3897229"/>
            <a:ext cx="2139393" cy="16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49"/>
          <p:cNvGrpSpPr/>
          <p:nvPr/>
        </p:nvGrpSpPr>
        <p:grpSpPr>
          <a:xfrm>
            <a:off x="8124153" y="3532397"/>
            <a:ext cx="1827198" cy="480565"/>
            <a:chOff x="1091956" y="1254959"/>
            <a:chExt cx="1827198" cy="480565"/>
          </a:xfrm>
        </p:grpSpPr>
        <p:sp>
          <p:nvSpPr>
            <p:cNvPr id="51" name="Rounded Rectangle 50"/>
            <p:cNvSpPr/>
            <p:nvPr/>
          </p:nvSpPr>
          <p:spPr>
            <a:xfrm>
              <a:off x="1091957" y="1254959"/>
              <a:ext cx="1827197" cy="480565"/>
            </a:xfrm>
            <a:prstGeom prst="roundRect">
              <a:avLst>
                <a:gd name="adj" fmla="val 47917"/>
              </a:avLst>
            </a:prstGeom>
            <a:solidFill>
              <a:srgbClr val="30353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1956" y="1341353"/>
              <a:ext cx="182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 smtClean="0">
                  <a:solidFill>
                    <a:srgbClr val="7AC143"/>
                  </a:solidFill>
                  <a:cs typeface="Segoe UI Light" panose="020B0502040204020203" pitchFamily="34" charset="0"/>
                </a:rPr>
                <a:t>Retail &amp; Logistics</a:t>
              </a:r>
              <a:endParaRPr lang="en-IN" sz="1400" dirty="0">
                <a:solidFill>
                  <a:srgbClr val="7AC143"/>
                </a:solidFill>
                <a:cs typeface="Segoe UI Light" panose="020B0502040204020203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53436" y="442809"/>
            <a:ext cx="11287285" cy="0"/>
          </a:xfrm>
          <a:prstGeom prst="line">
            <a:avLst/>
          </a:prstGeom>
          <a:ln w="12700">
            <a:solidFill>
              <a:srgbClr val="7AC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08686" y="150422"/>
            <a:ext cx="35771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AC144"/>
                </a:solidFill>
                <a:latin typeface="+mj-lt"/>
              </a:rPr>
              <a:t>APPLICATIONS</a:t>
            </a:r>
            <a:endParaRPr lang="en-US" sz="3200" dirty="0">
              <a:solidFill>
                <a:srgbClr val="7AC1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28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8" y="2523826"/>
            <a:ext cx="1147204" cy="1058958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3525794" y="857070"/>
            <a:ext cx="8666206" cy="3987114"/>
          </a:xfrm>
          <a:prstGeom prst="curvedConnector3">
            <a:avLst>
              <a:gd name="adj1" fmla="val 48004"/>
            </a:avLst>
          </a:prstGeom>
          <a:ln w="9525"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368" y="3907766"/>
            <a:ext cx="3361698" cy="2482023"/>
            <a:chOff x="609601" y="3630453"/>
            <a:chExt cx="3361698" cy="24820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1" y="3630453"/>
              <a:ext cx="3361698" cy="24820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10" y="3762672"/>
              <a:ext cx="2833817" cy="1608398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4448433" y="4669171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71545" y="4489956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35556" y="4116079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04551" y="2637514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90079" y="3582784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66480" y="1508156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18358" y="1064704"/>
            <a:ext cx="172994" cy="172994"/>
          </a:xfrm>
          <a:prstGeom prst="ellipse">
            <a:avLst/>
          </a:prstGeom>
          <a:solidFill>
            <a:srgbClr val="7AC143"/>
          </a:solidFill>
          <a:ln>
            <a:solidFill>
              <a:srgbClr val="474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234857" y="857070"/>
            <a:ext cx="112221" cy="112221"/>
          </a:xfrm>
          <a:prstGeom prst="ellipse">
            <a:avLst/>
          </a:prstGeom>
          <a:solidFill>
            <a:schemeClr val="bg1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2260" y="5869720"/>
            <a:ext cx="1608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7AC143"/>
                </a:solidFill>
                <a:latin typeface="+mj-lt"/>
              </a:rPr>
              <a:t>INTEGRATION WITH API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 rot="5400000">
            <a:off x="5378729" y="5572815"/>
            <a:ext cx="315000" cy="31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43900" y="6092552"/>
            <a:ext cx="1564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BioTime 8.5 has a standard</a:t>
            </a:r>
          </a:p>
          <a:p>
            <a:pPr algn="ctr"/>
            <a:r>
              <a:rPr lang="en-US" sz="1000" dirty="0" smtClean="0"/>
              <a:t>API for third-party software</a:t>
            </a:r>
            <a:endParaRPr lang="en-US" sz="1000" dirty="0"/>
          </a:p>
          <a:p>
            <a:pPr algn="ctr"/>
            <a:r>
              <a:rPr lang="en-US" sz="1000" dirty="0" smtClean="0"/>
              <a:t>integrations</a:t>
            </a:r>
            <a:endParaRPr lang="en-US" sz="10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529187" y="3630112"/>
            <a:ext cx="0" cy="97111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27655" y="4678344"/>
            <a:ext cx="0" cy="79872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0851" y="2136522"/>
            <a:ext cx="1585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ROSTER MANAGEMENT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1387" y="2359354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Administrator can easily manage</a:t>
            </a:r>
          </a:p>
          <a:p>
            <a:pPr algn="ctr"/>
            <a:r>
              <a:rPr lang="en-US" sz="1000" dirty="0" smtClean="0"/>
              <a:t>multiple schedule assignments</a:t>
            </a:r>
          </a:p>
          <a:p>
            <a:pPr algn="ctr"/>
            <a:r>
              <a:rPr lang="en-US" sz="1000" dirty="0" smtClean="0"/>
              <a:t>using excel import</a:t>
            </a:r>
            <a:endParaRPr lang="en-US" sz="1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279545" y="1838751"/>
            <a:ext cx="281250" cy="28125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6405577" y="2929901"/>
            <a:ext cx="0" cy="1135184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4963" y="893655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OVERTIME MANAGEMENT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2248" y="1116487"/>
            <a:ext cx="1648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Multiple overtime levels that</a:t>
            </a:r>
          </a:p>
          <a:p>
            <a:pPr algn="ctr"/>
            <a:r>
              <a:rPr lang="en-US" sz="1000" dirty="0" smtClean="0"/>
              <a:t>can be set to employees</a:t>
            </a:r>
          </a:p>
          <a:p>
            <a:pPr algn="ctr"/>
            <a:r>
              <a:rPr lang="en-US" sz="1000" dirty="0" smtClean="0"/>
              <a:t>for payroll calculations</a:t>
            </a:r>
            <a:endParaRPr lang="en-US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7532400" y="558389"/>
            <a:ext cx="303750" cy="3150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7244640" y="3732461"/>
            <a:ext cx="0" cy="680919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53402" y="4828536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DATABASE MIGRATION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0536" y="5051368"/>
            <a:ext cx="1648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Allows the user to upgrade</a:t>
            </a:r>
          </a:p>
          <a:p>
            <a:pPr algn="ctr"/>
            <a:r>
              <a:rPr lang="en-US" sz="1000" dirty="0" smtClean="0"/>
              <a:t>the software easily by inbuilt</a:t>
            </a:r>
          </a:p>
          <a:p>
            <a:pPr algn="ctr"/>
            <a:r>
              <a:rPr lang="en-US" sz="1000" dirty="0" smtClean="0"/>
              <a:t>operation</a:t>
            </a:r>
            <a:endParaRPr lang="en-US" sz="1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7099512" y="4485569"/>
            <a:ext cx="315000" cy="315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7688209" y="1674531"/>
            <a:ext cx="0" cy="885466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56341" y="371139"/>
            <a:ext cx="12827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NEW DASHBOARD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58409" y="538314"/>
            <a:ext cx="149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</a:t>
            </a:r>
            <a:r>
              <a:rPr lang="en-US" sz="1000" dirty="0" smtClean="0"/>
              <a:t>onitor all attendance summary in one page</a:t>
            </a:r>
            <a:endParaRPr lang="en-US" sz="1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9843746" y="61927"/>
            <a:ext cx="303750" cy="3037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9293" y="3403066"/>
            <a:ext cx="2089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GEOFENCING MOBILE PUNCHES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1074" y="3625898"/>
            <a:ext cx="18854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Creates a geographic boundaries</a:t>
            </a:r>
          </a:p>
          <a:p>
            <a:pPr algn="ctr"/>
            <a:r>
              <a:rPr lang="en-US" sz="1000" dirty="0" smtClean="0"/>
              <a:t>to restrict mobile application</a:t>
            </a:r>
          </a:p>
          <a:p>
            <a:pPr algn="ctr"/>
            <a:r>
              <a:rPr lang="en-US" sz="1000" dirty="0" smtClean="0"/>
              <a:t>punches</a:t>
            </a:r>
            <a:endParaRPr lang="en-US" sz="1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923607" y="1674532"/>
            <a:ext cx="0" cy="1329925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8805513" y="3080537"/>
            <a:ext cx="326250" cy="32625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9997703" y="913180"/>
            <a:ext cx="0" cy="95681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15918" y="2337475"/>
            <a:ext cx="1502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BIOPHOTO FUNCTION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27740" y="2560307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Enables to register a user</a:t>
            </a:r>
          </a:p>
          <a:p>
            <a:pPr algn="ctr"/>
            <a:r>
              <a:rPr lang="en-US" sz="1000" dirty="0" smtClean="0"/>
              <a:t>using mobile. This function is</a:t>
            </a:r>
          </a:p>
          <a:p>
            <a:pPr algn="ctr"/>
            <a:r>
              <a:rPr lang="en-US" sz="1000" dirty="0" smtClean="0"/>
              <a:t>designed for visible light</a:t>
            </a:r>
          </a:p>
          <a:p>
            <a:pPr algn="ctr"/>
            <a:r>
              <a:rPr lang="en-US" sz="1000" dirty="0" smtClean="0"/>
              <a:t>facial terminals only.</a:t>
            </a:r>
            <a:endParaRPr lang="en-US" sz="10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1292372" y="1000623"/>
            <a:ext cx="0" cy="874830"/>
          </a:xfrm>
          <a:prstGeom prst="line">
            <a:avLst/>
          </a:prstGeom>
          <a:ln>
            <a:solidFill>
              <a:srgbClr val="7AC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1134958" y="1990517"/>
            <a:ext cx="315000" cy="3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7395" y="2577400"/>
            <a:ext cx="261015" cy="2634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395705" y="2849898"/>
            <a:ext cx="2274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AC143"/>
                </a:solidFill>
                <a:latin typeface="+mj-lt"/>
              </a:rPr>
              <a:t>WHATSAPP NOTIFICATIONS</a:t>
            </a:r>
            <a:endParaRPr lang="en-US" sz="1050" b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3827" y="3072730"/>
            <a:ext cx="1718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WhatsApp notifications for</a:t>
            </a:r>
          </a:p>
          <a:p>
            <a:pPr algn="ctr"/>
            <a:r>
              <a:rPr lang="en-US" sz="1000" dirty="0" smtClean="0"/>
              <a:t>attendance exceptions and</a:t>
            </a:r>
          </a:p>
          <a:p>
            <a:pPr algn="ctr"/>
            <a:r>
              <a:rPr lang="en-US" sz="1000" dirty="0" smtClean="0"/>
              <a:t>punch alerts.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9145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 rot="10800000">
            <a:off x="6325950" y="2687217"/>
            <a:ext cx="4787647" cy="3237721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331" y="-9331"/>
            <a:ext cx="2475000" cy="223875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 rot="10800000">
            <a:off x="922684" y="2687216"/>
            <a:ext cx="4787647" cy="3237721"/>
          </a:xfrm>
          <a:prstGeom prst="rect">
            <a:avLst/>
          </a:prstGeom>
          <a:gradFill flip="none" rotWithShape="1">
            <a:gsLst>
              <a:gs pos="100000">
                <a:srgbClr val="667181">
                  <a:alpha val="0"/>
                </a:srgbClr>
              </a:gs>
              <a:gs pos="54000">
                <a:srgbClr val="939CAB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476993" y="4067559"/>
            <a:ext cx="1716831" cy="429208"/>
            <a:chOff x="6755363" y="1558212"/>
            <a:chExt cx="1716831" cy="429208"/>
          </a:xfrm>
        </p:grpSpPr>
        <p:sp>
          <p:nvSpPr>
            <p:cNvPr id="61" name="Rectangle 60"/>
            <p:cNvSpPr/>
            <p:nvPr/>
          </p:nvSpPr>
          <p:spPr>
            <a:xfrm>
              <a:off x="6839339" y="1558212"/>
              <a:ext cx="1548881" cy="429208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55363" y="1601881"/>
              <a:ext cx="1716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spc="300" dirty="0" smtClean="0">
                  <a:solidFill>
                    <a:schemeClr val="bg1"/>
                  </a:solidFill>
                  <a:latin typeface="Impact" panose="020B0806030902050204" pitchFamily="34" charset="0"/>
                  <a:cs typeface="Segoe UI Light" panose="020B0502040204020203" pitchFamily="34" charset="0"/>
                  <a:hlinkClick r:id="rId4"/>
                </a:rPr>
                <a:t>CLICK HERE</a:t>
              </a:r>
              <a:endParaRPr lang="en-IN" sz="1600" spc="300" dirty="0" smtClean="0">
                <a:solidFill>
                  <a:schemeClr val="bg1"/>
                </a:solidFill>
                <a:latin typeface="Impact" panose="020B0806030902050204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154675" y="4584801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353F"/>
                </a:solidFill>
              </a:rPr>
              <a:t>or</a:t>
            </a:r>
            <a:endParaRPr lang="en-US" sz="1600" dirty="0">
              <a:solidFill>
                <a:srgbClr val="30353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80561" y="4940243"/>
            <a:ext cx="410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Copy this on your web browser: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http://biotimedxb.com:8085/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69188" y="5271008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Username:	</a:t>
            </a:r>
            <a:r>
              <a:rPr lang="en-US" sz="1200" b="1" dirty="0" smtClean="0">
                <a:solidFill>
                  <a:srgbClr val="30353F"/>
                </a:solidFill>
              </a:rPr>
              <a:t>admin</a:t>
            </a:r>
          </a:p>
          <a:p>
            <a:r>
              <a:rPr lang="en-US" sz="1200" dirty="0" smtClean="0">
                <a:solidFill>
                  <a:srgbClr val="30353F"/>
                </a:solidFill>
              </a:rPr>
              <a:t>Password:	</a:t>
            </a:r>
            <a:r>
              <a:rPr lang="en-US" sz="1200" b="1" dirty="0" smtClean="0">
                <a:solidFill>
                  <a:srgbClr val="30353F"/>
                </a:solidFill>
              </a:rPr>
              <a:t>admin</a:t>
            </a:r>
            <a:endParaRPr lang="en-US" sz="1000" b="1" dirty="0">
              <a:solidFill>
                <a:srgbClr val="30353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652362" y="5248553"/>
            <a:ext cx="1716831" cy="429208"/>
            <a:chOff x="6755363" y="1558212"/>
            <a:chExt cx="1716831" cy="429208"/>
          </a:xfrm>
        </p:grpSpPr>
        <p:sp>
          <p:nvSpPr>
            <p:cNvPr id="67" name="Rectangle 66"/>
            <p:cNvSpPr/>
            <p:nvPr/>
          </p:nvSpPr>
          <p:spPr>
            <a:xfrm>
              <a:off x="6839339" y="1558212"/>
              <a:ext cx="1548881" cy="429208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5363" y="1601881"/>
              <a:ext cx="1716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spc="300" dirty="0" smtClean="0">
                  <a:solidFill>
                    <a:schemeClr val="bg1"/>
                  </a:solidFill>
                  <a:latin typeface="Impact" panose="020B0806030902050204" pitchFamily="34" charset="0"/>
                  <a:cs typeface="Segoe UI Light" panose="020B0502040204020203" pitchFamily="34" charset="0"/>
                  <a:hlinkClick r:id="rId5"/>
                </a:rPr>
                <a:t>CLICK HERE</a:t>
              </a:r>
              <a:endParaRPr lang="en-IN" sz="1600" spc="300" dirty="0" smtClean="0">
                <a:solidFill>
                  <a:schemeClr val="bg1"/>
                </a:solidFill>
                <a:latin typeface="Impact" panose="020B0806030902050204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246" y="1220412"/>
            <a:ext cx="3195486" cy="25625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237" y="2548534"/>
            <a:ext cx="571266" cy="1140771"/>
          </a:xfrm>
          <a:prstGeom prst="rect">
            <a:avLst/>
          </a:prstGeom>
          <a:effectLst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931" y="4410608"/>
            <a:ext cx="917144" cy="31089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03" y="4410609"/>
            <a:ext cx="907373" cy="3077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03" y="4800796"/>
            <a:ext cx="887816" cy="88781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595" y="4800796"/>
            <a:ext cx="887816" cy="88781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795677" y="4874205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0353F"/>
                </a:solidFill>
              </a:rPr>
              <a:t>Software Package</a:t>
            </a:r>
            <a:endParaRPr lang="en-US" sz="1000" b="1" dirty="0">
              <a:solidFill>
                <a:srgbClr val="30353F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073" y="2858449"/>
            <a:ext cx="851082" cy="85757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677003" y="4130293"/>
            <a:ext cx="2121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0353F"/>
                </a:solidFill>
              </a:rPr>
              <a:t>Mobile Application</a:t>
            </a:r>
            <a:endParaRPr lang="en-US" sz="1000" b="1" dirty="0">
              <a:solidFill>
                <a:srgbClr val="30353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6147" y="842701"/>
            <a:ext cx="3721515" cy="3032593"/>
            <a:chOff x="1456147" y="842701"/>
            <a:chExt cx="3721515" cy="3032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147" y="842701"/>
              <a:ext cx="3721515" cy="30325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610" y="992502"/>
              <a:ext cx="3151108" cy="1992327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32" y="2856491"/>
            <a:ext cx="853024" cy="85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38" y="1449361"/>
            <a:ext cx="1420491" cy="14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4981" y="4194433"/>
            <a:ext cx="509605" cy="5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7783" y="5669902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Updated: 18 September 2019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907" y="2214124"/>
            <a:ext cx="3928187" cy="942392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0653" y="3691646"/>
            <a:ext cx="9050694" cy="2404354"/>
          </a:xfrm>
          <a:prstGeom prst="rect">
            <a:avLst/>
          </a:prstGeom>
          <a:solidFill>
            <a:srgbClr val="7AC1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4571" y="2286000"/>
            <a:ext cx="3182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74B4F"/>
                </a:solidFill>
                <a:latin typeface="Myriad Pro" panose="020B0503030403020204" pitchFamily="34" charset="0"/>
                <a:cs typeface="Segoe UI" panose="020B0502040204020203" pitchFamily="34" charset="0"/>
              </a:rPr>
              <a:t>THANK YOU</a:t>
            </a:r>
            <a:endParaRPr lang="en-US" sz="4400" b="1" dirty="0">
              <a:solidFill>
                <a:srgbClr val="474B4F"/>
              </a:solidFill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207" y="3887457"/>
            <a:ext cx="443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If you have any questions, you may reach us 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283" y="4385848"/>
            <a:ext cx="8281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5494C"/>
                </a:solidFill>
                <a:latin typeface="+mj-lt"/>
                <a:cs typeface="Segoe UI" panose="020B0502040204020203" pitchFamily="34" charset="0"/>
              </a:rPr>
              <a:t>ZKTeco Middle East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P.O. Box 4323, Office 1207, Floor 112, Arenco Tower, Media City, Dubai, U.A.E.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Tel No.: +971 4 3927639 | +971 4 3927649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E-mail: zk_me@zkteco.com</a:t>
            </a:r>
          </a:p>
          <a:p>
            <a:pPr algn="ctr"/>
            <a:r>
              <a:rPr lang="en-US" dirty="0" smtClean="0">
                <a:solidFill>
                  <a:srgbClr val="474B4F"/>
                </a:solidFill>
                <a:cs typeface="Segoe UI" panose="020B0502040204020203" pitchFamily="34" charset="0"/>
              </a:rPr>
              <a:t>www.zkteco.me</a:t>
            </a:r>
          </a:p>
        </p:txBody>
      </p:sp>
    </p:spTree>
    <p:extLst>
      <p:ext uri="{BB962C8B-B14F-4D97-AF65-F5344CB8AC3E}">
        <p14:creationId xmlns:p14="http://schemas.microsoft.com/office/powerpoint/2010/main" val="388942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386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Web-based </a:t>
            </a:r>
            <a:r>
              <a:rPr lang="en-US" sz="1200" dirty="0">
                <a:solidFill>
                  <a:srgbClr val="474B4F"/>
                </a:solidFill>
              </a:rPr>
              <a:t>t</a:t>
            </a:r>
            <a:r>
              <a:rPr lang="en-US" sz="1200" dirty="0" smtClean="0">
                <a:solidFill>
                  <a:srgbClr val="474B4F"/>
                </a:solidFill>
              </a:rPr>
              <a:t>ime </a:t>
            </a:r>
            <a:r>
              <a:rPr lang="en-US" sz="1200" dirty="0">
                <a:solidFill>
                  <a:srgbClr val="474B4F"/>
                </a:solidFill>
              </a:rPr>
              <a:t>a</a:t>
            </a:r>
            <a:r>
              <a:rPr lang="en-US" sz="1200" dirty="0" smtClean="0">
                <a:solidFill>
                  <a:srgbClr val="474B4F"/>
                </a:solidFill>
              </a:rPr>
              <a:t>ttendance </a:t>
            </a:r>
            <a:r>
              <a:rPr lang="en-US" sz="1200" dirty="0">
                <a:solidFill>
                  <a:srgbClr val="474B4F"/>
                </a:solidFill>
              </a:rPr>
              <a:t>s</a:t>
            </a:r>
            <a:r>
              <a:rPr lang="en-US" sz="1200" dirty="0" smtClean="0">
                <a:solidFill>
                  <a:srgbClr val="474B4F"/>
                </a:solidFill>
              </a:rPr>
              <a:t>oftware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839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Simple access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c</a:t>
            </a:r>
            <a:r>
              <a:rPr lang="en-US" sz="1200" dirty="0" smtClean="0">
                <a:solidFill>
                  <a:srgbClr val="474B4F"/>
                </a:solidFill>
              </a:rPr>
              <a:t>ontrol </a:t>
            </a:r>
            <a:r>
              <a:rPr lang="en-US" sz="1200" dirty="0">
                <a:solidFill>
                  <a:srgbClr val="474B4F"/>
                </a:solidFill>
              </a:rPr>
              <a:t>m</a:t>
            </a:r>
            <a:r>
              <a:rPr lang="en-US" sz="1200" dirty="0" smtClean="0">
                <a:solidFill>
                  <a:srgbClr val="474B4F"/>
                </a:solidFill>
              </a:rPr>
              <a:t>odule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9244" y="2232297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Payroll management</a:t>
            </a:r>
          </a:p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and WPS report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81" y="1692857"/>
            <a:ext cx="416250" cy="4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936" y="1659107"/>
            <a:ext cx="348750" cy="41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091" y="1670357"/>
            <a:ext cx="371250" cy="42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745" y="1661815"/>
            <a:ext cx="393750" cy="43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1461" y="2232297"/>
            <a:ext cx="209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Auto-synchronization of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b</a:t>
            </a:r>
            <a:r>
              <a:rPr lang="en-US" sz="1200" dirty="0" smtClean="0">
                <a:solidFill>
                  <a:srgbClr val="474B4F"/>
                </a:solidFill>
              </a:rPr>
              <a:t>iometric </a:t>
            </a:r>
            <a:r>
              <a:rPr lang="en-US" sz="1200" dirty="0">
                <a:solidFill>
                  <a:srgbClr val="474B4F"/>
                </a:solidFill>
              </a:rPr>
              <a:t>t</a:t>
            </a:r>
            <a:r>
              <a:rPr lang="en-US" sz="1200" dirty="0" smtClean="0">
                <a:solidFill>
                  <a:srgbClr val="474B4F"/>
                </a:solidFill>
              </a:rPr>
              <a:t>emplates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9839" y="3625544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Flexible shift scheduling</a:t>
            </a:r>
            <a:r>
              <a:rPr lang="en-US" sz="1200" dirty="0">
                <a:solidFill>
                  <a:srgbClr val="474B4F"/>
                </a:solidFill>
              </a:rPr>
              <a:t> </a:t>
            </a:r>
            <a:r>
              <a:rPr lang="en-US" sz="1200" dirty="0" smtClean="0">
                <a:solidFill>
                  <a:srgbClr val="474B4F"/>
                </a:solidFill>
              </a:rPr>
              <a:t>and cross-day shift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781" y="3087607"/>
            <a:ext cx="461250" cy="45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7934" y="3625544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Multi-level approvals and automatic e-mail alerts</a:t>
            </a:r>
            <a:endParaRPr lang="en-US" sz="1200" dirty="0">
              <a:solidFill>
                <a:srgbClr val="474B4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778" y="3625544"/>
            <a:ext cx="230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Real-time data transmission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792" y="3087607"/>
            <a:ext cx="461250" cy="45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06289" y="3625543"/>
            <a:ext cx="230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Employee self-service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280" y="4488280"/>
            <a:ext cx="416250" cy="438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4999856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Multiple administrator</a:t>
            </a:r>
          </a:p>
          <a:p>
            <a:pPr algn="ctr"/>
            <a:r>
              <a:rPr lang="en-US" sz="1200" dirty="0">
                <a:solidFill>
                  <a:srgbClr val="474B4F"/>
                </a:solidFill>
              </a:rPr>
              <a:t>p</a:t>
            </a:r>
            <a:r>
              <a:rPr lang="en-US" sz="1200" dirty="0" smtClean="0">
                <a:solidFill>
                  <a:srgbClr val="474B4F"/>
                </a:solidFill>
              </a:rPr>
              <a:t>rivilege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2936" y="4477030"/>
            <a:ext cx="416250" cy="461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39839" y="4999856"/>
            <a:ext cx="190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Supports multiple</a:t>
            </a:r>
          </a:p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languages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733" y="4488280"/>
            <a:ext cx="348750" cy="416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68636" y="4999855"/>
            <a:ext cx="187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Attendance reports and calculation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6260" y="4435438"/>
            <a:ext cx="259235" cy="469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70642" y="4999855"/>
            <a:ext cx="18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4B4F"/>
                </a:solidFill>
              </a:rPr>
              <a:t>Mobile application</a:t>
            </a:r>
            <a:endParaRPr lang="en-US" sz="1200" dirty="0">
              <a:solidFill>
                <a:srgbClr val="474B4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8488" y="3168217"/>
            <a:ext cx="397644" cy="4180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6485" y="3186450"/>
            <a:ext cx="403998" cy="4201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97920" y="576577"/>
            <a:ext cx="259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FEATURES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19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81466" y="576577"/>
            <a:ext cx="1022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WEB-BASED TIME ATTENDANCE SOFTWARE 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107333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551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284782" y="3733301"/>
            <a:ext cx="233256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AC143"/>
                </a:solidFill>
              </a:rPr>
              <a:t>Automatically transferring </a:t>
            </a:r>
            <a:r>
              <a:rPr lang="en-US" sz="1400" dirty="0" smtClean="0"/>
              <a:t>all data from device to the server</a:t>
            </a:r>
            <a:endParaRPr lang="en-US" sz="1400" dirty="0"/>
          </a:p>
        </p:txBody>
      </p:sp>
      <p:grpSp>
        <p:nvGrpSpPr>
          <p:cNvPr id="33" name="Group 99"/>
          <p:cNvGrpSpPr/>
          <p:nvPr/>
        </p:nvGrpSpPr>
        <p:grpSpPr>
          <a:xfrm>
            <a:off x="731226" y="2094735"/>
            <a:ext cx="1439675" cy="1439863"/>
            <a:chOff x="3381375" y="2647950"/>
            <a:chExt cx="1439863" cy="1439863"/>
          </a:xfrm>
        </p:grpSpPr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3381375" y="2647950"/>
              <a:ext cx="1439863" cy="1439863"/>
              <a:chOff x="0" y="0"/>
              <a:chExt cx="4195" cy="4195"/>
            </a:xfrm>
          </p:grpSpPr>
          <p:grpSp>
            <p:nvGrpSpPr>
              <p:cNvPr id="36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38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39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37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60775" y="2903538"/>
              <a:ext cx="903288" cy="90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3313602" y="3797525"/>
            <a:ext cx="2480487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AC143"/>
                </a:solidFill>
              </a:rPr>
              <a:t>Remotely manage </a:t>
            </a:r>
            <a:r>
              <a:rPr lang="en-US" sz="1400" dirty="0" smtClean="0"/>
              <a:t>thousands of T&amp;A terminals under complex network condition (WLAN)</a:t>
            </a:r>
            <a:endParaRPr lang="en-US" sz="1400" dirty="0"/>
          </a:p>
        </p:txBody>
      </p:sp>
      <p:grpSp>
        <p:nvGrpSpPr>
          <p:cNvPr id="41" name="组合 111"/>
          <p:cNvGrpSpPr>
            <a:grpSpLocks/>
          </p:cNvGrpSpPr>
          <p:nvPr/>
        </p:nvGrpSpPr>
        <p:grpSpPr bwMode="auto">
          <a:xfrm>
            <a:off x="3834008" y="2077045"/>
            <a:ext cx="1439675" cy="1439862"/>
            <a:chOff x="0" y="0"/>
            <a:chExt cx="1440000" cy="1440000"/>
          </a:xfrm>
        </p:grpSpPr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7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72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73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71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grpSp>
          <p:nvGrpSpPr>
            <p:cNvPr id="43" name="Group 79"/>
            <p:cNvGrpSpPr>
              <a:grpSpLocks/>
            </p:cNvGrpSpPr>
            <p:nvPr/>
          </p:nvGrpSpPr>
          <p:grpSpPr bwMode="auto">
            <a:xfrm>
              <a:off x="328236" y="313990"/>
              <a:ext cx="781270" cy="785317"/>
              <a:chOff x="0" y="0"/>
              <a:chExt cx="4222753" cy="3667124"/>
            </a:xfrm>
          </p:grpSpPr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3101976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>
                <a:off x="3333755" y="1747840"/>
                <a:ext cx="112713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630238" y="1747840"/>
                <a:ext cx="115889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862012" y="1747840"/>
                <a:ext cx="117475" cy="49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48" name="Freeform 10"/>
              <p:cNvSpPr>
                <a:spLocks noChangeArrowheads="1"/>
              </p:cNvSpPr>
              <p:nvPr/>
            </p:nvSpPr>
            <p:spPr bwMode="auto">
              <a:xfrm>
                <a:off x="1439863" y="908048"/>
                <a:ext cx="101598" cy="123823"/>
              </a:xfrm>
              <a:custGeom>
                <a:avLst/>
                <a:gdLst>
                  <a:gd name="T0" fmla="*/ 2147483647 w 64"/>
                  <a:gd name="T1" fmla="*/ 2147483647 h 78"/>
                  <a:gd name="T2" fmla="*/ 2147483647 w 64"/>
                  <a:gd name="T3" fmla="*/ 2147483647 h 78"/>
                  <a:gd name="T4" fmla="*/ 2147483647 w 64"/>
                  <a:gd name="T5" fmla="*/ 0 h 78"/>
                  <a:gd name="T6" fmla="*/ 0 w 64"/>
                  <a:gd name="T7" fmla="*/ 2147483647 h 78"/>
                  <a:gd name="T8" fmla="*/ 2147483647 w 64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8"/>
                  <a:gd name="T17" fmla="*/ 64 w 64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8">
                    <a:moveTo>
                      <a:pt x="36" y="78"/>
                    </a:moveTo>
                    <a:lnTo>
                      <a:pt x="64" y="64"/>
                    </a:lnTo>
                    <a:lnTo>
                      <a:pt x="26" y="0"/>
                    </a:lnTo>
                    <a:lnTo>
                      <a:pt x="0" y="17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1"/>
              <p:cNvSpPr>
                <a:spLocks noChangeArrowheads="1"/>
              </p:cNvSpPr>
              <p:nvPr/>
            </p:nvSpPr>
            <p:spPr bwMode="auto">
              <a:xfrm>
                <a:off x="1555753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36" y="78"/>
                    </a:moveTo>
                    <a:lnTo>
                      <a:pt x="62" y="61"/>
                    </a:lnTo>
                    <a:lnTo>
                      <a:pt x="26" y="0"/>
                    </a:lnTo>
                    <a:lnTo>
                      <a:pt x="0" y="14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2"/>
              <p:cNvSpPr>
                <a:spLocks noChangeArrowheads="1"/>
              </p:cNvSpPr>
              <p:nvPr/>
            </p:nvSpPr>
            <p:spPr bwMode="auto">
              <a:xfrm>
                <a:off x="2411417" y="1111249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4"/>
                    </a:lnTo>
                    <a:lnTo>
                      <a:pt x="36" y="0"/>
                    </a:lnTo>
                    <a:lnTo>
                      <a:pt x="0" y="61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 noChangeArrowheads="1"/>
              </p:cNvSpPr>
              <p:nvPr/>
            </p:nvSpPr>
            <p:spPr bwMode="auto">
              <a:xfrm>
                <a:off x="2527301" y="908048"/>
                <a:ext cx="98427" cy="123823"/>
              </a:xfrm>
              <a:custGeom>
                <a:avLst/>
                <a:gdLst>
                  <a:gd name="T0" fmla="*/ 2147483647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0 h 78"/>
                  <a:gd name="T6" fmla="*/ 0 w 62"/>
                  <a:gd name="T7" fmla="*/ 2147483647 h 78"/>
                  <a:gd name="T8" fmla="*/ 2147483647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26" y="78"/>
                    </a:moveTo>
                    <a:lnTo>
                      <a:pt x="62" y="17"/>
                    </a:lnTo>
                    <a:lnTo>
                      <a:pt x="36" y="0"/>
                    </a:lnTo>
                    <a:lnTo>
                      <a:pt x="0" y="64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"/>
              <p:cNvSpPr>
                <a:spLocks noChangeArrowheads="1"/>
              </p:cNvSpPr>
              <p:nvPr/>
            </p:nvSpPr>
            <p:spPr bwMode="auto">
              <a:xfrm>
                <a:off x="1555753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64"/>
                    </a:moveTo>
                    <a:lnTo>
                      <a:pt x="26" y="78"/>
                    </a:lnTo>
                    <a:lnTo>
                      <a:pt x="62" y="14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5"/>
              <p:cNvSpPr>
                <a:spLocks noChangeArrowheads="1"/>
              </p:cNvSpPr>
              <p:nvPr/>
            </p:nvSpPr>
            <p:spPr bwMode="auto">
              <a:xfrm>
                <a:off x="1439863" y="2590799"/>
                <a:ext cx="101598" cy="128586"/>
              </a:xfrm>
              <a:custGeom>
                <a:avLst/>
                <a:gdLst>
                  <a:gd name="T0" fmla="*/ 0 w 64"/>
                  <a:gd name="T1" fmla="*/ 2147483647 h 81"/>
                  <a:gd name="T2" fmla="*/ 2147483647 w 64"/>
                  <a:gd name="T3" fmla="*/ 2147483647 h 81"/>
                  <a:gd name="T4" fmla="*/ 2147483647 w 64"/>
                  <a:gd name="T5" fmla="*/ 2147483647 h 81"/>
                  <a:gd name="T6" fmla="*/ 2147483647 w 64"/>
                  <a:gd name="T7" fmla="*/ 0 h 81"/>
                  <a:gd name="T8" fmla="*/ 0 w 64"/>
                  <a:gd name="T9" fmla="*/ 214748364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1"/>
                  <a:gd name="T17" fmla="*/ 64 w 6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1">
                    <a:moveTo>
                      <a:pt x="0" y="64"/>
                    </a:moveTo>
                    <a:lnTo>
                      <a:pt x="26" y="81"/>
                    </a:lnTo>
                    <a:lnTo>
                      <a:pt x="64" y="17"/>
                    </a:lnTo>
                    <a:lnTo>
                      <a:pt x="3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6"/>
              <p:cNvSpPr>
                <a:spLocks noChangeArrowheads="1"/>
              </p:cNvSpPr>
              <p:nvPr/>
            </p:nvSpPr>
            <p:spPr bwMode="auto">
              <a:xfrm>
                <a:off x="2527301" y="2590799"/>
                <a:ext cx="98427" cy="128586"/>
              </a:xfrm>
              <a:custGeom>
                <a:avLst/>
                <a:gdLst>
                  <a:gd name="T0" fmla="*/ 2147483647 w 62"/>
                  <a:gd name="T1" fmla="*/ 0 h 81"/>
                  <a:gd name="T2" fmla="*/ 0 w 62"/>
                  <a:gd name="T3" fmla="*/ 2147483647 h 81"/>
                  <a:gd name="T4" fmla="*/ 2147483647 w 62"/>
                  <a:gd name="T5" fmla="*/ 2147483647 h 81"/>
                  <a:gd name="T6" fmla="*/ 2147483647 w 62"/>
                  <a:gd name="T7" fmla="*/ 2147483647 h 81"/>
                  <a:gd name="T8" fmla="*/ 2147483647 w 62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1"/>
                  <a:gd name="T17" fmla="*/ 62 w 6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1">
                    <a:moveTo>
                      <a:pt x="26" y="0"/>
                    </a:moveTo>
                    <a:lnTo>
                      <a:pt x="0" y="17"/>
                    </a:lnTo>
                    <a:lnTo>
                      <a:pt x="36" y="81"/>
                    </a:lnTo>
                    <a:lnTo>
                      <a:pt x="62" y="6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7"/>
              <p:cNvSpPr>
                <a:spLocks noChangeArrowheads="1"/>
              </p:cNvSpPr>
              <p:nvPr/>
            </p:nvSpPr>
            <p:spPr bwMode="auto">
              <a:xfrm>
                <a:off x="2411417" y="2392361"/>
                <a:ext cx="98427" cy="123823"/>
              </a:xfrm>
              <a:custGeom>
                <a:avLst/>
                <a:gdLst>
                  <a:gd name="T0" fmla="*/ 0 w 62"/>
                  <a:gd name="T1" fmla="*/ 2147483647 h 78"/>
                  <a:gd name="T2" fmla="*/ 2147483647 w 62"/>
                  <a:gd name="T3" fmla="*/ 2147483647 h 78"/>
                  <a:gd name="T4" fmla="*/ 2147483647 w 62"/>
                  <a:gd name="T5" fmla="*/ 2147483647 h 78"/>
                  <a:gd name="T6" fmla="*/ 2147483647 w 62"/>
                  <a:gd name="T7" fmla="*/ 0 h 78"/>
                  <a:gd name="T8" fmla="*/ 0 w 62"/>
                  <a:gd name="T9" fmla="*/ 2147483647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14"/>
                    </a:moveTo>
                    <a:lnTo>
                      <a:pt x="36" y="78"/>
                    </a:lnTo>
                    <a:lnTo>
                      <a:pt x="62" y="64"/>
                    </a:lnTo>
                    <a:lnTo>
                      <a:pt x="2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8"/>
              <p:cNvSpPr>
                <a:spLocks noChangeArrowheads="1"/>
              </p:cNvSpPr>
              <p:nvPr/>
            </p:nvSpPr>
            <p:spPr bwMode="auto">
              <a:xfrm>
                <a:off x="1117601" y="1293811"/>
                <a:ext cx="1833566" cy="1068390"/>
              </a:xfrm>
              <a:custGeom>
                <a:avLst/>
                <a:gdLst>
                  <a:gd name="T0" fmla="*/ 2147483647 w 489"/>
                  <a:gd name="T1" fmla="*/ 2147483647 h 285"/>
                  <a:gd name="T2" fmla="*/ 2147483647 w 489"/>
                  <a:gd name="T3" fmla="*/ 2147483647 h 285"/>
                  <a:gd name="T4" fmla="*/ 2147483647 w 489"/>
                  <a:gd name="T5" fmla="*/ 2147483647 h 285"/>
                  <a:gd name="T6" fmla="*/ 2147483647 w 489"/>
                  <a:gd name="T7" fmla="*/ 2147483647 h 285"/>
                  <a:gd name="T8" fmla="*/ 2147483647 w 489"/>
                  <a:gd name="T9" fmla="*/ 0 h 285"/>
                  <a:gd name="T10" fmla="*/ 2147483647 w 489"/>
                  <a:gd name="T11" fmla="*/ 2147483647 h 285"/>
                  <a:gd name="T12" fmla="*/ 2147483647 w 489"/>
                  <a:gd name="T13" fmla="*/ 2147483647 h 285"/>
                  <a:gd name="T14" fmla="*/ 2147483647 w 489"/>
                  <a:gd name="T15" fmla="*/ 2147483647 h 285"/>
                  <a:gd name="T16" fmla="*/ 2147483647 w 489"/>
                  <a:gd name="T17" fmla="*/ 2147483647 h 285"/>
                  <a:gd name="T18" fmla="*/ 0 w 489"/>
                  <a:gd name="T19" fmla="*/ 2147483647 h 285"/>
                  <a:gd name="T20" fmla="*/ 2147483647 w 489"/>
                  <a:gd name="T21" fmla="*/ 2147483647 h 285"/>
                  <a:gd name="T22" fmla="*/ 2147483647 w 489"/>
                  <a:gd name="T23" fmla="*/ 2147483647 h 285"/>
                  <a:gd name="T24" fmla="*/ 2147483647 w 489"/>
                  <a:gd name="T25" fmla="*/ 2147483647 h 285"/>
                  <a:gd name="T26" fmla="*/ 2147483647 w 489"/>
                  <a:gd name="T27" fmla="*/ 2147483647 h 285"/>
                  <a:gd name="T28" fmla="*/ 2147483647 w 489"/>
                  <a:gd name="T29" fmla="*/ 2147483647 h 285"/>
                  <a:gd name="T30" fmla="*/ 2147483647 w 489"/>
                  <a:gd name="T31" fmla="*/ 2147483647 h 285"/>
                  <a:gd name="T32" fmla="*/ 2147483647 w 489"/>
                  <a:gd name="T33" fmla="*/ 2147483647 h 285"/>
                  <a:gd name="T34" fmla="*/ 2147483647 w 489"/>
                  <a:gd name="T35" fmla="*/ 2147483647 h 285"/>
                  <a:gd name="T36" fmla="*/ 2147483647 w 489"/>
                  <a:gd name="T37" fmla="*/ 2147483647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9"/>
                  <a:gd name="T58" fmla="*/ 0 h 285"/>
                  <a:gd name="T59" fmla="*/ 489 w 489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9" h="285">
                    <a:moveTo>
                      <a:pt x="415" y="222"/>
                    </a:moveTo>
                    <a:cubicBezTo>
                      <a:pt x="456" y="222"/>
                      <a:pt x="489" y="189"/>
                      <a:pt x="489" y="148"/>
                    </a:cubicBezTo>
                    <a:cubicBezTo>
                      <a:pt x="489" y="107"/>
                      <a:pt x="456" y="74"/>
                      <a:pt x="415" y="74"/>
                    </a:cubicBezTo>
                    <a:cubicBezTo>
                      <a:pt x="411" y="74"/>
                      <a:pt x="407" y="74"/>
                      <a:pt x="404" y="75"/>
                    </a:cubicBezTo>
                    <a:cubicBezTo>
                      <a:pt x="387" y="31"/>
                      <a:pt x="345" y="0"/>
                      <a:pt x="295" y="0"/>
                    </a:cubicBezTo>
                    <a:cubicBezTo>
                      <a:pt x="263" y="0"/>
                      <a:pt x="234" y="13"/>
                      <a:pt x="213" y="34"/>
                    </a:cubicBezTo>
                    <a:cubicBezTo>
                      <a:pt x="199" y="24"/>
                      <a:pt x="181" y="18"/>
                      <a:pt x="162" y="18"/>
                    </a:cubicBezTo>
                    <a:cubicBezTo>
                      <a:pt x="115" y="18"/>
                      <a:pt x="77" y="52"/>
                      <a:pt x="71" y="97"/>
                    </a:cubicBezTo>
                    <a:cubicBezTo>
                      <a:pt x="66" y="96"/>
                      <a:pt x="61" y="95"/>
                      <a:pt x="56" y="95"/>
                    </a:cubicBezTo>
                    <a:cubicBezTo>
                      <a:pt x="25" y="95"/>
                      <a:pt x="0" y="120"/>
                      <a:pt x="0" y="151"/>
                    </a:cubicBezTo>
                    <a:cubicBezTo>
                      <a:pt x="0" y="182"/>
                      <a:pt x="25" y="208"/>
                      <a:pt x="56" y="208"/>
                    </a:cubicBezTo>
                    <a:cubicBezTo>
                      <a:pt x="64" y="208"/>
                      <a:pt x="71" y="206"/>
                      <a:pt x="78" y="203"/>
                    </a:cubicBezTo>
                    <a:cubicBezTo>
                      <a:pt x="83" y="234"/>
                      <a:pt x="109" y="257"/>
                      <a:pt x="141" y="257"/>
                    </a:cubicBezTo>
                    <a:cubicBezTo>
                      <a:pt x="155" y="257"/>
                      <a:pt x="168" y="252"/>
                      <a:pt x="178" y="244"/>
                    </a:cubicBezTo>
                    <a:cubicBezTo>
                      <a:pt x="189" y="268"/>
                      <a:pt x="213" y="285"/>
                      <a:pt x="241" y="285"/>
                    </a:cubicBezTo>
                    <a:cubicBezTo>
                      <a:pt x="264" y="285"/>
                      <a:pt x="285" y="273"/>
                      <a:pt x="297" y="255"/>
                    </a:cubicBezTo>
                    <a:cubicBezTo>
                      <a:pt x="307" y="263"/>
                      <a:pt x="319" y="267"/>
                      <a:pt x="332" y="267"/>
                    </a:cubicBezTo>
                    <a:cubicBezTo>
                      <a:pt x="361" y="267"/>
                      <a:pt x="386" y="246"/>
                      <a:pt x="390" y="217"/>
                    </a:cubicBezTo>
                    <a:cubicBezTo>
                      <a:pt x="397" y="220"/>
                      <a:pt x="406" y="222"/>
                      <a:pt x="415" y="222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 noEditPoints="1" noChangeArrowheads="1"/>
              </p:cNvSpPr>
              <p:nvPr/>
            </p:nvSpPr>
            <p:spPr bwMode="auto">
              <a:xfrm>
                <a:off x="858841" y="0"/>
                <a:ext cx="750890" cy="522290"/>
              </a:xfrm>
              <a:custGeom>
                <a:avLst/>
                <a:gdLst>
                  <a:gd name="T0" fmla="*/ 2147483647 w 200"/>
                  <a:gd name="T1" fmla="*/ 0 h 139"/>
                  <a:gd name="T2" fmla="*/ 2147483647 w 200"/>
                  <a:gd name="T3" fmla="*/ 0 h 139"/>
                  <a:gd name="T4" fmla="*/ 0 w 200"/>
                  <a:gd name="T5" fmla="*/ 2147483647 h 139"/>
                  <a:gd name="T6" fmla="*/ 0 w 200"/>
                  <a:gd name="T7" fmla="*/ 2147483647 h 139"/>
                  <a:gd name="T8" fmla="*/ 2147483647 w 200"/>
                  <a:gd name="T9" fmla="*/ 2147483647 h 139"/>
                  <a:gd name="T10" fmla="*/ 2147483647 w 200"/>
                  <a:gd name="T11" fmla="*/ 2147483647 h 139"/>
                  <a:gd name="T12" fmla="*/ 2147483647 w 200"/>
                  <a:gd name="T13" fmla="*/ 2147483647 h 139"/>
                  <a:gd name="T14" fmla="*/ 2147483647 w 200"/>
                  <a:gd name="T15" fmla="*/ 2147483647 h 139"/>
                  <a:gd name="T16" fmla="*/ 2147483647 w 200"/>
                  <a:gd name="T17" fmla="*/ 0 h 139"/>
                  <a:gd name="T18" fmla="*/ 2147483647 w 200"/>
                  <a:gd name="T19" fmla="*/ 2147483647 h 139"/>
                  <a:gd name="T20" fmla="*/ 2147483647 w 200"/>
                  <a:gd name="T21" fmla="*/ 2147483647 h 139"/>
                  <a:gd name="T22" fmla="*/ 2147483647 w 200"/>
                  <a:gd name="T23" fmla="*/ 2147483647 h 139"/>
                  <a:gd name="T24" fmla="*/ 2147483647 w 200"/>
                  <a:gd name="T25" fmla="*/ 2147483647 h 139"/>
                  <a:gd name="T26" fmla="*/ 2147483647 w 200"/>
                  <a:gd name="T27" fmla="*/ 2147483647 h 139"/>
                  <a:gd name="T28" fmla="*/ 2147483647 w 200"/>
                  <a:gd name="T29" fmla="*/ 2147483647 h 139"/>
                  <a:gd name="T30" fmla="*/ 2147483647 w 200"/>
                  <a:gd name="T31" fmla="*/ 2147483647 h 139"/>
                  <a:gd name="T32" fmla="*/ 2147483647 w 200"/>
                  <a:gd name="T33" fmla="*/ 2147483647 h 139"/>
                  <a:gd name="T34" fmla="*/ 2147483647 w 200"/>
                  <a:gd name="T35" fmla="*/ 2147483647 h 1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"/>
                  <a:gd name="T55" fmla="*/ 0 h 139"/>
                  <a:gd name="T56" fmla="*/ 200 w 200"/>
                  <a:gd name="T57" fmla="*/ 139 h 1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" h="139">
                    <a:moveTo>
                      <a:pt x="17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7"/>
                      <a:pt x="12" y="139"/>
                      <a:pt x="26" y="139"/>
                    </a:cubicBezTo>
                    <a:cubicBezTo>
                      <a:pt x="174" y="139"/>
                      <a:pt x="174" y="139"/>
                      <a:pt x="174" y="139"/>
                    </a:cubicBezTo>
                    <a:cubicBezTo>
                      <a:pt x="188" y="139"/>
                      <a:pt x="200" y="127"/>
                      <a:pt x="200" y="113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12"/>
                      <a:pt x="188" y="0"/>
                      <a:pt x="174" y="0"/>
                    </a:cubicBezTo>
                    <a:moveTo>
                      <a:pt x="185" y="113"/>
                    </a:moveTo>
                    <a:cubicBezTo>
                      <a:pt x="185" y="119"/>
                      <a:pt x="180" y="124"/>
                      <a:pt x="17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0" y="124"/>
                      <a:pt x="15" y="119"/>
                      <a:pt x="15" y="11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1"/>
                      <a:pt x="20" y="16"/>
                      <a:pt x="26" y="16"/>
                    </a:cubicBezTo>
                    <a:cubicBezTo>
                      <a:pt x="174" y="16"/>
                      <a:pt x="174" y="16"/>
                      <a:pt x="174" y="16"/>
                    </a:cubicBezTo>
                    <a:cubicBezTo>
                      <a:pt x="180" y="16"/>
                      <a:pt x="185" y="21"/>
                      <a:pt x="185" y="27"/>
                    </a:cubicBezTo>
                    <a:lnTo>
                      <a:pt x="185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0"/>
              <p:cNvSpPr>
                <a:spLocks noChangeArrowheads="1"/>
              </p:cNvSpPr>
              <p:nvPr/>
            </p:nvSpPr>
            <p:spPr bwMode="auto">
              <a:xfrm>
                <a:off x="715965" y="555627"/>
                <a:ext cx="1035051" cy="239710"/>
              </a:xfrm>
              <a:custGeom>
                <a:avLst/>
                <a:gdLst>
                  <a:gd name="T0" fmla="*/ 2147483647 w 276"/>
                  <a:gd name="T1" fmla="*/ 2147483647 h 64"/>
                  <a:gd name="T2" fmla="*/ 2147483647 w 276"/>
                  <a:gd name="T3" fmla="*/ 2147483647 h 64"/>
                  <a:gd name="T4" fmla="*/ 2147483647 w 276"/>
                  <a:gd name="T5" fmla="*/ 2147483647 h 64"/>
                  <a:gd name="T6" fmla="*/ 2147483647 w 276"/>
                  <a:gd name="T7" fmla="*/ 2147483647 h 64"/>
                  <a:gd name="T8" fmla="*/ 2147483647 w 276"/>
                  <a:gd name="T9" fmla="*/ 2147483647 h 64"/>
                  <a:gd name="T10" fmla="*/ 2147483647 w 276"/>
                  <a:gd name="T11" fmla="*/ 2147483647 h 64"/>
                  <a:gd name="T12" fmla="*/ 2147483647 w 276"/>
                  <a:gd name="T13" fmla="*/ 0 h 64"/>
                  <a:gd name="T14" fmla="*/ 2147483647 w 276"/>
                  <a:gd name="T15" fmla="*/ 0 h 64"/>
                  <a:gd name="T16" fmla="*/ 2147483647 w 276"/>
                  <a:gd name="T17" fmla="*/ 2147483647 h 64"/>
                  <a:gd name="T18" fmla="*/ 2147483647 w 276"/>
                  <a:gd name="T19" fmla="*/ 2147483647 h 64"/>
                  <a:gd name="T20" fmla="*/ 0 w 276"/>
                  <a:gd name="T21" fmla="*/ 2147483647 h 64"/>
                  <a:gd name="T22" fmla="*/ 0 w 276"/>
                  <a:gd name="T23" fmla="*/ 2147483647 h 64"/>
                  <a:gd name="T24" fmla="*/ 2147483647 w 276"/>
                  <a:gd name="T25" fmla="*/ 214748364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6"/>
                  <a:gd name="T40" fmla="*/ 0 h 64"/>
                  <a:gd name="T41" fmla="*/ 276 w 276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6" h="64">
                    <a:moveTo>
                      <a:pt x="7" y="64"/>
                    </a:moveTo>
                    <a:cubicBezTo>
                      <a:pt x="269" y="64"/>
                      <a:pt x="269" y="64"/>
                      <a:pt x="269" y="64"/>
                    </a:cubicBezTo>
                    <a:cubicBezTo>
                      <a:pt x="273" y="64"/>
                      <a:pt x="276" y="61"/>
                      <a:pt x="276" y="57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0"/>
                      <a:pt x="274" y="45"/>
                      <a:pt x="272" y="42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8" y="2"/>
                      <a:pt x="233" y="0"/>
                      <a:pt x="22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38" y="2"/>
                      <a:pt x="36" y="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2" y="45"/>
                      <a:pt x="0" y="50"/>
                      <a:pt x="0" y="5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"/>
              <p:cNvSpPr>
                <a:spLocks noEditPoints="1" noChangeArrowheads="1"/>
              </p:cNvSpPr>
              <p:nvPr/>
            </p:nvSpPr>
            <p:spPr bwMode="auto">
              <a:xfrm>
                <a:off x="2268541" y="41272"/>
                <a:ext cx="781053" cy="608012"/>
              </a:xfrm>
              <a:custGeom>
                <a:avLst/>
                <a:gdLst>
                  <a:gd name="T0" fmla="*/ 2147483647 w 208"/>
                  <a:gd name="T1" fmla="*/ 0 h 162"/>
                  <a:gd name="T2" fmla="*/ 2147483647 w 208"/>
                  <a:gd name="T3" fmla="*/ 0 h 162"/>
                  <a:gd name="T4" fmla="*/ 0 w 208"/>
                  <a:gd name="T5" fmla="*/ 2147483647 h 162"/>
                  <a:gd name="T6" fmla="*/ 0 w 208"/>
                  <a:gd name="T7" fmla="*/ 2147483647 h 162"/>
                  <a:gd name="T8" fmla="*/ 2147483647 w 208"/>
                  <a:gd name="T9" fmla="*/ 2147483647 h 162"/>
                  <a:gd name="T10" fmla="*/ 2147483647 w 208"/>
                  <a:gd name="T11" fmla="*/ 2147483647 h 162"/>
                  <a:gd name="T12" fmla="*/ 2147483647 w 208"/>
                  <a:gd name="T13" fmla="*/ 2147483647 h 162"/>
                  <a:gd name="T14" fmla="*/ 2147483647 w 208"/>
                  <a:gd name="T15" fmla="*/ 2147483647 h 162"/>
                  <a:gd name="T16" fmla="*/ 2147483647 w 208"/>
                  <a:gd name="T17" fmla="*/ 0 h 162"/>
                  <a:gd name="T18" fmla="*/ 2147483647 w 208"/>
                  <a:gd name="T19" fmla="*/ 2147483647 h 162"/>
                  <a:gd name="T20" fmla="*/ 2147483647 w 208"/>
                  <a:gd name="T21" fmla="*/ 2147483647 h 162"/>
                  <a:gd name="T22" fmla="*/ 2147483647 w 208"/>
                  <a:gd name="T23" fmla="*/ 2147483647 h 162"/>
                  <a:gd name="T24" fmla="*/ 2147483647 w 208"/>
                  <a:gd name="T25" fmla="*/ 2147483647 h 162"/>
                  <a:gd name="T26" fmla="*/ 2147483647 w 208"/>
                  <a:gd name="T27" fmla="*/ 2147483647 h 162"/>
                  <a:gd name="T28" fmla="*/ 2147483647 w 208"/>
                  <a:gd name="T29" fmla="*/ 2147483647 h 162"/>
                  <a:gd name="T30" fmla="*/ 2147483647 w 208"/>
                  <a:gd name="T31" fmla="*/ 2147483647 h 162"/>
                  <a:gd name="T32" fmla="*/ 2147483647 w 208"/>
                  <a:gd name="T33" fmla="*/ 2147483647 h 162"/>
                  <a:gd name="T34" fmla="*/ 2147483647 w 208"/>
                  <a:gd name="T35" fmla="*/ 2147483647 h 1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8"/>
                  <a:gd name="T55" fmla="*/ 0 h 162"/>
                  <a:gd name="T56" fmla="*/ 208 w 208"/>
                  <a:gd name="T57" fmla="*/ 162 h 1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8" h="162">
                    <a:moveTo>
                      <a:pt x="17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8"/>
                      <a:pt x="14" y="162"/>
                      <a:pt x="31" y="162"/>
                    </a:cubicBezTo>
                    <a:cubicBezTo>
                      <a:pt x="177" y="162"/>
                      <a:pt x="177" y="162"/>
                      <a:pt x="177" y="162"/>
                    </a:cubicBezTo>
                    <a:cubicBezTo>
                      <a:pt x="194" y="162"/>
                      <a:pt x="208" y="148"/>
                      <a:pt x="208" y="1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8" y="14"/>
                      <a:pt x="194" y="0"/>
                      <a:pt x="177" y="0"/>
                    </a:cubicBezTo>
                    <a:moveTo>
                      <a:pt x="190" y="131"/>
                    </a:moveTo>
                    <a:cubicBezTo>
                      <a:pt x="190" y="138"/>
                      <a:pt x="184" y="144"/>
                      <a:pt x="177" y="144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24" y="144"/>
                      <a:pt x="18" y="138"/>
                      <a:pt x="18" y="1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4"/>
                      <a:pt x="24" y="18"/>
                      <a:pt x="31" y="18"/>
                    </a:cubicBezTo>
                    <a:cubicBezTo>
                      <a:pt x="177" y="18"/>
                      <a:pt x="177" y="18"/>
                      <a:pt x="177" y="18"/>
                    </a:cubicBezTo>
                    <a:cubicBezTo>
                      <a:pt x="184" y="18"/>
                      <a:pt x="190" y="24"/>
                      <a:pt x="190" y="31"/>
                    </a:cubicBezTo>
                    <a:lnTo>
                      <a:pt x="190" y="1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2"/>
              <p:cNvSpPr>
                <a:spLocks noChangeArrowheads="1"/>
              </p:cNvSpPr>
              <p:nvPr/>
            </p:nvSpPr>
            <p:spPr bwMode="auto">
              <a:xfrm>
                <a:off x="2449513" y="690562"/>
                <a:ext cx="419098" cy="104775"/>
              </a:xfrm>
              <a:custGeom>
                <a:avLst/>
                <a:gdLst>
                  <a:gd name="T0" fmla="*/ 2147483647 w 112"/>
                  <a:gd name="T1" fmla="*/ 2147483647 h 28"/>
                  <a:gd name="T2" fmla="*/ 2147483647 w 112"/>
                  <a:gd name="T3" fmla="*/ 2147483647 h 28"/>
                  <a:gd name="T4" fmla="*/ 2147483647 w 112"/>
                  <a:gd name="T5" fmla="*/ 2147483647 h 28"/>
                  <a:gd name="T6" fmla="*/ 2147483647 w 112"/>
                  <a:gd name="T7" fmla="*/ 2147483647 h 28"/>
                  <a:gd name="T8" fmla="*/ 2147483647 w 112"/>
                  <a:gd name="T9" fmla="*/ 0 h 28"/>
                  <a:gd name="T10" fmla="*/ 2147483647 w 112"/>
                  <a:gd name="T11" fmla="*/ 0 h 28"/>
                  <a:gd name="T12" fmla="*/ 2147483647 w 112"/>
                  <a:gd name="T13" fmla="*/ 2147483647 h 28"/>
                  <a:gd name="T14" fmla="*/ 2147483647 w 112"/>
                  <a:gd name="T15" fmla="*/ 2147483647 h 28"/>
                  <a:gd name="T16" fmla="*/ 0 w 112"/>
                  <a:gd name="T17" fmla="*/ 2147483647 h 28"/>
                  <a:gd name="T18" fmla="*/ 0 w 112"/>
                  <a:gd name="T19" fmla="*/ 2147483647 h 28"/>
                  <a:gd name="T20" fmla="*/ 2147483647 w 112"/>
                  <a:gd name="T21" fmla="*/ 2147483647 h 28"/>
                  <a:gd name="T22" fmla="*/ 2147483647 w 112"/>
                  <a:gd name="T23" fmla="*/ 2147483647 h 28"/>
                  <a:gd name="T24" fmla="*/ 2147483647 w 112"/>
                  <a:gd name="T25" fmla="*/ 2147483647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28"/>
                  <a:gd name="T41" fmla="*/ 112 w 11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28">
                    <a:moveTo>
                      <a:pt x="112" y="25"/>
                    </a:move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2"/>
                      <a:pt x="111" y="20"/>
                      <a:pt x="110" y="18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1"/>
                      <a:pt x="93" y="0"/>
                      <a:pt x="9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1"/>
                      <a:pt x="16" y="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20"/>
                      <a:pt x="0" y="22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8"/>
                      <a:pt x="3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1" y="28"/>
                      <a:pt x="112" y="26"/>
                      <a:pt x="112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3"/>
              <p:cNvSpPr>
                <a:spLocks noEditPoints="1" noChangeArrowheads="1"/>
              </p:cNvSpPr>
              <p:nvPr/>
            </p:nvSpPr>
            <p:spPr bwMode="auto">
              <a:xfrm>
                <a:off x="3124200" y="41272"/>
                <a:ext cx="385764" cy="754065"/>
              </a:xfrm>
              <a:custGeom>
                <a:avLst/>
                <a:gdLst>
                  <a:gd name="T0" fmla="*/ 2147483647 w 103"/>
                  <a:gd name="T1" fmla="*/ 0 h 201"/>
                  <a:gd name="T2" fmla="*/ 2147483647 w 103"/>
                  <a:gd name="T3" fmla="*/ 0 h 201"/>
                  <a:gd name="T4" fmla="*/ 0 w 103"/>
                  <a:gd name="T5" fmla="*/ 2147483647 h 201"/>
                  <a:gd name="T6" fmla="*/ 0 w 103"/>
                  <a:gd name="T7" fmla="*/ 2147483647 h 201"/>
                  <a:gd name="T8" fmla="*/ 2147483647 w 103"/>
                  <a:gd name="T9" fmla="*/ 2147483647 h 201"/>
                  <a:gd name="T10" fmla="*/ 2147483647 w 103"/>
                  <a:gd name="T11" fmla="*/ 2147483647 h 201"/>
                  <a:gd name="T12" fmla="*/ 2147483647 w 103"/>
                  <a:gd name="T13" fmla="*/ 2147483647 h 201"/>
                  <a:gd name="T14" fmla="*/ 2147483647 w 103"/>
                  <a:gd name="T15" fmla="*/ 2147483647 h 201"/>
                  <a:gd name="T16" fmla="*/ 2147483647 w 103"/>
                  <a:gd name="T17" fmla="*/ 0 h 201"/>
                  <a:gd name="T18" fmla="*/ 2147483647 w 103"/>
                  <a:gd name="T19" fmla="*/ 2147483647 h 201"/>
                  <a:gd name="T20" fmla="*/ 2147483647 w 103"/>
                  <a:gd name="T21" fmla="*/ 2147483647 h 201"/>
                  <a:gd name="T22" fmla="*/ 2147483647 w 103"/>
                  <a:gd name="T23" fmla="*/ 2147483647 h 201"/>
                  <a:gd name="T24" fmla="*/ 2147483647 w 103"/>
                  <a:gd name="T25" fmla="*/ 2147483647 h 201"/>
                  <a:gd name="T26" fmla="*/ 2147483647 w 103"/>
                  <a:gd name="T27" fmla="*/ 2147483647 h 2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201"/>
                  <a:gd name="T44" fmla="*/ 103 w 103"/>
                  <a:gd name="T45" fmla="*/ 201 h 2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201">
                    <a:moveTo>
                      <a:pt x="8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95"/>
                      <a:pt x="6" y="201"/>
                      <a:pt x="13" y="201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97" y="201"/>
                      <a:pt x="103" y="195"/>
                      <a:pt x="103" y="187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3" y="6"/>
                      <a:pt x="97" y="0"/>
                      <a:pt x="89" y="0"/>
                    </a:cubicBezTo>
                    <a:moveTo>
                      <a:pt x="52" y="187"/>
                    </a:moveTo>
                    <a:cubicBezTo>
                      <a:pt x="45" y="187"/>
                      <a:pt x="40" y="181"/>
                      <a:pt x="40" y="175"/>
                    </a:cubicBezTo>
                    <a:cubicBezTo>
                      <a:pt x="40" y="168"/>
                      <a:pt x="45" y="163"/>
                      <a:pt x="52" y="163"/>
                    </a:cubicBezTo>
                    <a:cubicBezTo>
                      <a:pt x="58" y="163"/>
                      <a:pt x="63" y="168"/>
                      <a:pt x="63" y="175"/>
                    </a:cubicBezTo>
                    <a:cubicBezTo>
                      <a:pt x="63" y="181"/>
                      <a:pt x="58" y="187"/>
                      <a:pt x="52" y="187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1433514"/>
                <a:ext cx="525464" cy="804864"/>
              </a:xfrm>
              <a:custGeom>
                <a:avLst/>
                <a:gdLst>
                  <a:gd name="T0" fmla="*/ 2147483647 w 140"/>
                  <a:gd name="T1" fmla="*/ 0 h 215"/>
                  <a:gd name="T2" fmla="*/ 2147483647 w 140"/>
                  <a:gd name="T3" fmla="*/ 0 h 215"/>
                  <a:gd name="T4" fmla="*/ 0 w 140"/>
                  <a:gd name="T5" fmla="*/ 2147483647 h 215"/>
                  <a:gd name="T6" fmla="*/ 0 w 140"/>
                  <a:gd name="T7" fmla="*/ 2147483647 h 215"/>
                  <a:gd name="T8" fmla="*/ 2147483647 w 140"/>
                  <a:gd name="T9" fmla="*/ 2147483647 h 215"/>
                  <a:gd name="T10" fmla="*/ 2147483647 w 140"/>
                  <a:gd name="T11" fmla="*/ 2147483647 h 215"/>
                  <a:gd name="T12" fmla="*/ 2147483647 w 140"/>
                  <a:gd name="T13" fmla="*/ 2147483647 h 215"/>
                  <a:gd name="T14" fmla="*/ 2147483647 w 140"/>
                  <a:gd name="T15" fmla="*/ 2147483647 h 215"/>
                  <a:gd name="T16" fmla="*/ 2147483647 w 140"/>
                  <a:gd name="T17" fmla="*/ 0 h 215"/>
                  <a:gd name="T18" fmla="*/ 2147483647 w 140"/>
                  <a:gd name="T19" fmla="*/ 2147483647 h 215"/>
                  <a:gd name="T20" fmla="*/ 2147483647 w 140"/>
                  <a:gd name="T21" fmla="*/ 2147483647 h 215"/>
                  <a:gd name="T22" fmla="*/ 2147483647 w 140"/>
                  <a:gd name="T23" fmla="*/ 2147483647 h 215"/>
                  <a:gd name="T24" fmla="*/ 2147483647 w 140"/>
                  <a:gd name="T25" fmla="*/ 2147483647 h 215"/>
                  <a:gd name="T26" fmla="*/ 2147483647 w 140"/>
                  <a:gd name="T27" fmla="*/ 2147483647 h 215"/>
                  <a:gd name="T28" fmla="*/ 2147483647 w 140"/>
                  <a:gd name="T29" fmla="*/ 2147483647 h 215"/>
                  <a:gd name="T30" fmla="*/ 2147483647 w 140"/>
                  <a:gd name="T31" fmla="*/ 2147483647 h 215"/>
                  <a:gd name="T32" fmla="*/ 2147483647 w 140"/>
                  <a:gd name="T33" fmla="*/ 2147483647 h 215"/>
                  <a:gd name="T34" fmla="*/ 2147483647 w 140"/>
                  <a:gd name="T35" fmla="*/ 2147483647 h 2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215"/>
                  <a:gd name="T56" fmla="*/ 140 w 140"/>
                  <a:gd name="T57" fmla="*/ 215 h 2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215">
                    <a:moveTo>
                      <a:pt x="109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201"/>
                      <a:pt x="14" y="215"/>
                      <a:pt x="31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26" y="215"/>
                      <a:pt x="140" y="201"/>
                      <a:pt x="140" y="184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13"/>
                      <a:pt x="126" y="0"/>
                      <a:pt x="109" y="0"/>
                    </a:cubicBezTo>
                    <a:moveTo>
                      <a:pt x="122" y="177"/>
                    </a:moveTo>
                    <a:cubicBezTo>
                      <a:pt x="122" y="187"/>
                      <a:pt x="116" y="195"/>
                      <a:pt x="109" y="195"/>
                    </a:cubicBezTo>
                    <a:cubicBezTo>
                      <a:pt x="31" y="195"/>
                      <a:pt x="31" y="195"/>
                      <a:pt x="31" y="195"/>
                    </a:cubicBezTo>
                    <a:cubicBezTo>
                      <a:pt x="24" y="195"/>
                      <a:pt x="18" y="187"/>
                      <a:pt x="18" y="17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26"/>
                      <a:pt x="24" y="18"/>
                      <a:pt x="3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16" y="18"/>
                      <a:pt x="122" y="26"/>
                      <a:pt x="122" y="35"/>
                    </a:cubicBezTo>
                    <a:lnTo>
                      <a:pt x="122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5"/>
              <p:cNvSpPr>
                <a:spLocks noEditPoints="1" noChangeArrowheads="1"/>
              </p:cNvSpPr>
              <p:nvPr/>
            </p:nvSpPr>
            <p:spPr bwMode="auto">
              <a:xfrm>
                <a:off x="2587627" y="2813047"/>
                <a:ext cx="739775" cy="854077"/>
              </a:xfrm>
              <a:custGeom>
                <a:avLst/>
                <a:gdLst>
                  <a:gd name="T0" fmla="*/ 2147483647 w 197"/>
                  <a:gd name="T1" fmla="*/ 0 h 228"/>
                  <a:gd name="T2" fmla="*/ 0 w 197"/>
                  <a:gd name="T3" fmla="*/ 2147483647 h 228"/>
                  <a:gd name="T4" fmla="*/ 0 w 197"/>
                  <a:gd name="T5" fmla="*/ 2147483647 h 228"/>
                  <a:gd name="T6" fmla="*/ 2147483647 w 197"/>
                  <a:gd name="T7" fmla="*/ 2147483647 h 228"/>
                  <a:gd name="T8" fmla="*/ 2147483647 w 197"/>
                  <a:gd name="T9" fmla="*/ 2147483647 h 228"/>
                  <a:gd name="T10" fmla="*/ 2147483647 w 197"/>
                  <a:gd name="T11" fmla="*/ 2147483647 h 228"/>
                  <a:gd name="T12" fmla="*/ 2147483647 w 197"/>
                  <a:gd name="T13" fmla="*/ 0 h 228"/>
                  <a:gd name="T14" fmla="*/ 2147483647 w 197"/>
                  <a:gd name="T15" fmla="*/ 2147483647 h 228"/>
                  <a:gd name="T16" fmla="*/ 2147483647 w 197"/>
                  <a:gd name="T17" fmla="*/ 2147483647 h 228"/>
                  <a:gd name="T18" fmla="*/ 2147483647 w 197"/>
                  <a:gd name="T19" fmla="*/ 2147483647 h 228"/>
                  <a:gd name="T20" fmla="*/ 2147483647 w 197"/>
                  <a:gd name="T21" fmla="*/ 2147483647 h 228"/>
                  <a:gd name="T22" fmla="*/ 2147483647 w 197"/>
                  <a:gd name="T23" fmla="*/ 2147483647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7"/>
                  <a:gd name="T37" fmla="*/ 0 h 228"/>
                  <a:gd name="T38" fmla="*/ 197 w 197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7" h="228">
                    <a:moveTo>
                      <a:pt x="98" y="0"/>
                    </a:moveTo>
                    <a:cubicBezTo>
                      <a:pt x="62" y="0"/>
                      <a:pt x="0" y="7"/>
                      <a:pt x="0" y="3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21"/>
                      <a:pt x="62" y="228"/>
                      <a:pt x="98" y="228"/>
                    </a:cubicBezTo>
                    <a:cubicBezTo>
                      <a:pt x="135" y="228"/>
                      <a:pt x="197" y="221"/>
                      <a:pt x="197" y="195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7" y="7"/>
                      <a:pt x="135" y="0"/>
                      <a:pt x="98" y="0"/>
                    </a:cubicBezTo>
                    <a:moveTo>
                      <a:pt x="98" y="55"/>
                    </a:moveTo>
                    <a:cubicBezTo>
                      <a:pt x="52" y="55"/>
                      <a:pt x="15" y="45"/>
                      <a:pt x="15" y="32"/>
                    </a:cubicBezTo>
                    <a:cubicBezTo>
                      <a:pt x="15" y="20"/>
                      <a:pt x="52" y="10"/>
                      <a:pt x="98" y="10"/>
                    </a:cubicBezTo>
                    <a:cubicBezTo>
                      <a:pt x="144" y="10"/>
                      <a:pt x="182" y="20"/>
                      <a:pt x="182" y="32"/>
                    </a:cubicBezTo>
                    <a:cubicBezTo>
                      <a:pt x="182" y="45"/>
                      <a:pt x="144" y="55"/>
                      <a:pt x="98" y="5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6"/>
              <p:cNvSpPr>
                <a:spLocks noEditPoints="1" noChangeArrowheads="1"/>
              </p:cNvSpPr>
              <p:nvPr/>
            </p:nvSpPr>
            <p:spPr bwMode="auto">
              <a:xfrm>
                <a:off x="3581405" y="1362076"/>
                <a:ext cx="641348" cy="876302"/>
              </a:xfrm>
              <a:custGeom>
                <a:avLst/>
                <a:gdLst>
                  <a:gd name="T0" fmla="*/ 2147483647 w 171"/>
                  <a:gd name="T1" fmla="*/ 0 h 234"/>
                  <a:gd name="T2" fmla="*/ 2147483647 w 171"/>
                  <a:gd name="T3" fmla="*/ 0 h 234"/>
                  <a:gd name="T4" fmla="*/ 0 w 171"/>
                  <a:gd name="T5" fmla="*/ 2147483647 h 234"/>
                  <a:gd name="T6" fmla="*/ 0 w 171"/>
                  <a:gd name="T7" fmla="*/ 2147483647 h 234"/>
                  <a:gd name="T8" fmla="*/ 2147483647 w 171"/>
                  <a:gd name="T9" fmla="*/ 2147483647 h 234"/>
                  <a:gd name="T10" fmla="*/ 2147483647 w 171"/>
                  <a:gd name="T11" fmla="*/ 2147483647 h 234"/>
                  <a:gd name="T12" fmla="*/ 2147483647 w 171"/>
                  <a:gd name="T13" fmla="*/ 2147483647 h 234"/>
                  <a:gd name="T14" fmla="*/ 2147483647 w 171"/>
                  <a:gd name="T15" fmla="*/ 2147483647 h 234"/>
                  <a:gd name="T16" fmla="*/ 2147483647 w 171"/>
                  <a:gd name="T17" fmla="*/ 0 h 234"/>
                  <a:gd name="T18" fmla="*/ 2147483647 w 171"/>
                  <a:gd name="T19" fmla="*/ 2147483647 h 234"/>
                  <a:gd name="T20" fmla="*/ 2147483647 w 171"/>
                  <a:gd name="T21" fmla="*/ 2147483647 h 234"/>
                  <a:gd name="T22" fmla="*/ 2147483647 w 171"/>
                  <a:gd name="T23" fmla="*/ 2147483647 h 234"/>
                  <a:gd name="T24" fmla="*/ 2147483647 w 171"/>
                  <a:gd name="T25" fmla="*/ 2147483647 h 234"/>
                  <a:gd name="T26" fmla="*/ 2147483647 w 171"/>
                  <a:gd name="T27" fmla="*/ 2147483647 h 234"/>
                  <a:gd name="T28" fmla="*/ 2147483647 w 171"/>
                  <a:gd name="T29" fmla="*/ 2147483647 h 234"/>
                  <a:gd name="T30" fmla="*/ 2147483647 w 171"/>
                  <a:gd name="T31" fmla="*/ 2147483647 h 234"/>
                  <a:gd name="T32" fmla="*/ 2147483647 w 171"/>
                  <a:gd name="T33" fmla="*/ 2147483647 h 234"/>
                  <a:gd name="T34" fmla="*/ 2147483647 w 171"/>
                  <a:gd name="T35" fmla="*/ 2147483647 h 2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1"/>
                  <a:gd name="T55" fmla="*/ 0 h 234"/>
                  <a:gd name="T56" fmla="*/ 171 w 171"/>
                  <a:gd name="T57" fmla="*/ 234 h 2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1" h="234">
                    <a:moveTo>
                      <a:pt x="14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3"/>
                      <a:pt x="11" y="234"/>
                      <a:pt x="25" y="234"/>
                    </a:cubicBezTo>
                    <a:cubicBezTo>
                      <a:pt x="146" y="234"/>
                      <a:pt x="146" y="234"/>
                      <a:pt x="146" y="234"/>
                    </a:cubicBezTo>
                    <a:cubicBezTo>
                      <a:pt x="160" y="234"/>
                      <a:pt x="171" y="223"/>
                      <a:pt x="171" y="209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11"/>
                      <a:pt x="160" y="0"/>
                      <a:pt x="146" y="0"/>
                    </a:cubicBezTo>
                    <a:moveTo>
                      <a:pt x="157" y="183"/>
                    </a:moveTo>
                    <a:cubicBezTo>
                      <a:pt x="157" y="188"/>
                      <a:pt x="152" y="193"/>
                      <a:pt x="146" y="193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19" y="193"/>
                      <a:pt x="15" y="188"/>
                      <a:pt x="15" y="18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2" y="14"/>
                      <a:pt x="157" y="19"/>
                      <a:pt x="157" y="25"/>
                    </a:cubicBezTo>
                    <a:lnTo>
                      <a:pt x="157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27"/>
              <p:cNvSpPr>
                <a:spLocks noChangeArrowheads="1"/>
              </p:cNvSpPr>
              <p:nvPr/>
            </p:nvSpPr>
            <p:spPr bwMode="auto">
              <a:xfrm>
                <a:off x="376237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3990980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7" name="Oval 29"/>
              <p:cNvSpPr>
                <a:spLocks noChangeArrowheads="1"/>
              </p:cNvSpPr>
              <p:nvPr/>
            </p:nvSpPr>
            <p:spPr bwMode="auto">
              <a:xfrm>
                <a:off x="3878267" y="2127248"/>
                <a:ext cx="52387" cy="523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</a:pPr>
                <a:endParaRPr lang="en-US" altLang="en-US" sz="1600">
                  <a:solidFill>
                    <a:srgbClr val="FFFFFF"/>
                  </a:solidFill>
                  <a:latin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68" name="Freeform 30"/>
              <p:cNvSpPr>
                <a:spLocks noChangeArrowheads="1"/>
              </p:cNvSpPr>
              <p:nvPr/>
            </p:nvSpPr>
            <p:spPr bwMode="auto">
              <a:xfrm>
                <a:off x="963615" y="2681289"/>
                <a:ext cx="442914" cy="161923"/>
              </a:xfrm>
              <a:custGeom>
                <a:avLst/>
                <a:gdLst>
                  <a:gd name="T0" fmla="*/ 0 w 118"/>
                  <a:gd name="T1" fmla="*/ 2147483647 h 43"/>
                  <a:gd name="T2" fmla="*/ 2147483647 w 118"/>
                  <a:gd name="T3" fmla="*/ 2147483647 h 43"/>
                  <a:gd name="T4" fmla="*/ 2147483647 w 118"/>
                  <a:gd name="T5" fmla="*/ 2147483647 h 43"/>
                  <a:gd name="T6" fmla="*/ 2147483647 w 118"/>
                  <a:gd name="T7" fmla="*/ 2147483647 h 43"/>
                  <a:gd name="T8" fmla="*/ 2147483647 w 118"/>
                  <a:gd name="T9" fmla="*/ 2147483647 h 43"/>
                  <a:gd name="T10" fmla="*/ 2147483647 w 118"/>
                  <a:gd name="T11" fmla="*/ 0 h 43"/>
                  <a:gd name="T12" fmla="*/ 2147483647 w 118"/>
                  <a:gd name="T13" fmla="*/ 0 h 43"/>
                  <a:gd name="T14" fmla="*/ 2147483647 w 118"/>
                  <a:gd name="T15" fmla="*/ 2147483647 h 43"/>
                  <a:gd name="T16" fmla="*/ 0 w 118"/>
                  <a:gd name="T17" fmla="*/ 2147483647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"/>
                  <a:gd name="T28" fmla="*/ 0 h 43"/>
                  <a:gd name="T29" fmla="*/ 118 w 11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" h="43">
                    <a:moveTo>
                      <a:pt x="0" y="43"/>
                    </a:moveTo>
                    <a:cubicBezTo>
                      <a:pt x="4" y="40"/>
                      <a:pt x="9" y="39"/>
                      <a:pt x="14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11" y="39"/>
                      <a:pt x="115" y="40"/>
                      <a:pt x="118" y="41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1" y="7"/>
                      <a:pt x="90" y="0"/>
                      <a:pt x="8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19" y="7"/>
                      <a:pt x="15" y="15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1"/>
              <p:cNvSpPr>
                <a:spLocks noEditPoints="1" noChangeArrowheads="1"/>
              </p:cNvSpPr>
              <p:nvPr/>
            </p:nvSpPr>
            <p:spPr bwMode="auto">
              <a:xfrm>
                <a:off x="952495" y="2857497"/>
                <a:ext cx="476253" cy="809627"/>
              </a:xfrm>
              <a:custGeom>
                <a:avLst/>
                <a:gdLst>
                  <a:gd name="T0" fmla="*/ 2147483647 w 127"/>
                  <a:gd name="T1" fmla="*/ 2147483647 h 216"/>
                  <a:gd name="T2" fmla="*/ 2147483647 w 127"/>
                  <a:gd name="T3" fmla="*/ 0 h 216"/>
                  <a:gd name="T4" fmla="*/ 2147483647 w 127"/>
                  <a:gd name="T5" fmla="*/ 0 h 216"/>
                  <a:gd name="T6" fmla="*/ 2147483647 w 127"/>
                  <a:gd name="T7" fmla="*/ 2147483647 h 216"/>
                  <a:gd name="T8" fmla="*/ 0 w 127"/>
                  <a:gd name="T9" fmla="*/ 2147483647 h 216"/>
                  <a:gd name="T10" fmla="*/ 0 w 127"/>
                  <a:gd name="T11" fmla="*/ 2147483647 h 216"/>
                  <a:gd name="T12" fmla="*/ 2147483647 w 127"/>
                  <a:gd name="T13" fmla="*/ 2147483647 h 216"/>
                  <a:gd name="T14" fmla="*/ 2147483647 w 127"/>
                  <a:gd name="T15" fmla="*/ 2147483647 h 216"/>
                  <a:gd name="T16" fmla="*/ 2147483647 w 127"/>
                  <a:gd name="T17" fmla="*/ 2147483647 h 216"/>
                  <a:gd name="T18" fmla="*/ 2147483647 w 127"/>
                  <a:gd name="T19" fmla="*/ 2147483647 h 216"/>
                  <a:gd name="T20" fmla="*/ 2147483647 w 127"/>
                  <a:gd name="T21" fmla="*/ 2147483647 h 216"/>
                  <a:gd name="T22" fmla="*/ 2147483647 w 127"/>
                  <a:gd name="T23" fmla="*/ 2147483647 h 216"/>
                  <a:gd name="T24" fmla="*/ 2147483647 w 127"/>
                  <a:gd name="T25" fmla="*/ 2147483647 h 216"/>
                  <a:gd name="T26" fmla="*/ 2147483647 w 127"/>
                  <a:gd name="T27" fmla="*/ 2147483647 h 216"/>
                  <a:gd name="T28" fmla="*/ 2147483647 w 127"/>
                  <a:gd name="T29" fmla="*/ 2147483647 h 216"/>
                  <a:gd name="T30" fmla="*/ 2147483647 w 127"/>
                  <a:gd name="T31" fmla="*/ 2147483647 h 216"/>
                  <a:gd name="T32" fmla="*/ 2147483647 w 127"/>
                  <a:gd name="T33" fmla="*/ 2147483647 h 216"/>
                  <a:gd name="T34" fmla="*/ 2147483647 w 127"/>
                  <a:gd name="T35" fmla="*/ 2147483647 h 216"/>
                  <a:gd name="T36" fmla="*/ 2147483647 w 127"/>
                  <a:gd name="T37" fmla="*/ 2147483647 h 216"/>
                  <a:gd name="T38" fmla="*/ 2147483647 w 127"/>
                  <a:gd name="T39" fmla="*/ 2147483647 h 216"/>
                  <a:gd name="T40" fmla="*/ 2147483647 w 127"/>
                  <a:gd name="T41" fmla="*/ 2147483647 h 216"/>
                  <a:gd name="T42" fmla="*/ 2147483647 w 127"/>
                  <a:gd name="T43" fmla="*/ 2147483647 h 216"/>
                  <a:gd name="T44" fmla="*/ 2147483647 w 127"/>
                  <a:gd name="T45" fmla="*/ 2147483647 h 216"/>
                  <a:gd name="T46" fmla="*/ 2147483647 w 127"/>
                  <a:gd name="T47" fmla="*/ 2147483647 h 216"/>
                  <a:gd name="T48" fmla="*/ 2147483647 w 127"/>
                  <a:gd name="T49" fmla="*/ 2147483647 h 216"/>
                  <a:gd name="T50" fmla="*/ 2147483647 w 127"/>
                  <a:gd name="T51" fmla="*/ 2147483647 h 216"/>
                  <a:gd name="T52" fmla="*/ 2147483647 w 127"/>
                  <a:gd name="T53" fmla="*/ 2147483647 h 216"/>
                  <a:gd name="T54" fmla="*/ 2147483647 w 127"/>
                  <a:gd name="T55" fmla="*/ 2147483647 h 216"/>
                  <a:gd name="T56" fmla="*/ 2147483647 w 127"/>
                  <a:gd name="T57" fmla="*/ 2147483647 h 216"/>
                  <a:gd name="T58" fmla="*/ 2147483647 w 127"/>
                  <a:gd name="T59" fmla="*/ 2147483647 h 216"/>
                  <a:gd name="T60" fmla="*/ 2147483647 w 127"/>
                  <a:gd name="T61" fmla="*/ 2147483647 h 216"/>
                  <a:gd name="T62" fmla="*/ 2147483647 w 127"/>
                  <a:gd name="T63" fmla="*/ 2147483647 h 216"/>
                  <a:gd name="T64" fmla="*/ 2147483647 w 127"/>
                  <a:gd name="T65" fmla="*/ 2147483647 h 216"/>
                  <a:gd name="T66" fmla="*/ 2147483647 w 127"/>
                  <a:gd name="T67" fmla="*/ 2147483647 h 216"/>
                  <a:gd name="T68" fmla="*/ 2147483647 w 127"/>
                  <a:gd name="T69" fmla="*/ 2147483647 h 216"/>
                  <a:gd name="T70" fmla="*/ 2147483647 w 127"/>
                  <a:gd name="T71" fmla="*/ 2147483647 h 216"/>
                  <a:gd name="T72" fmla="*/ 2147483647 w 127"/>
                  <a:gd name="T73" fmla="*/ 2147483647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"/>
                  <a:gd name="T112" fmla="*/ 0 h 216"/>
                  <a:gd name="T113" fmla="*/ 127 w 127"/>
                  <a:gd name="T114" fmla="*/ 216 h 2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" h="216">
                    <a:moveTo>
                      <a:pt x="119" y="2"/>
                    </a:moveTo>
                    <a:cubicBezTo>
                      <a:pt x="116" y="1"/>
                      <a:pt x="114" y="0"/>
                      <a:pt x="11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1"/>
                      <a:pt x="9" y="2"/>
                    </a:cubicBezTo>
                    <a:cubicBezTo>
                      <a:pt x="4" y="5"/>
                      <a:pt x="0" y="10"/>
                      <a:pt x="0" y="17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8"/>
                      <a:pt x="8" y="216"/>
                      <a:pt x="17" y="216"/>
                    </a:cubicBezTo>
                    <a:cubicBezTo>
                      <a:pt x="111" y="216"/>
                      <a:pt x="111" y="216"/>
                      <a:pt x="111" y="216"/>
                    </a:cubicBezTo>
                    <a:cubicBezTo>
                      <a:pt x="120" y="216"/>
                      <a:pt x="127" y="208"/>
                      <a:pt x="127" y="199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0"/>
                      <a:pt x="124" y="5"/>
                      <a:pt x="119" y="2"/>
                    </a:cubicBezTo>
                    <a:moveTo>
                      <a:pt x="105" y="180"/>
                    </a:moveTo>
                    <a:cubicBezTo>
                      <a:pt x="29" y="180"/>
                      <a:pt x="29" y="180"/>
                      <a:pt x="29" y="180"/>
                    </a:cubicBezTo>
                    <a:cubicBezTo>
                      <a:pt x="25" y="180"/>
                      <a:pt x="22" y="177"/>
                      <a:pt x="22" y="173"/>
                    </a:cubicBezTo>
                    <a:cubicBezTo>
                      <a:pt x="22" y="169"/>
                      <a:pt x="25" y="166"/>
                      <a:pt x="29" y="166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108" y="166"/>
                      <a:pt x="111" y="169"/>
                      <a:pt x="111" y="173"/>
                    </a:cubicBezTo>
                    <a:cubicBezTo>
                      <a:pt x="111" y="177"/>
                      <a:pt x="108" y="180"/>
                      <a:pt x="105" y="180"/>
                    </a:cubicBezTo>
                    <a:moveTo>
                      <a:pt x="105" y="149"/>
                    </a:moveTo>
                    <a:cubicBezTo>
                      <a:pt x="29" y="149"/>
                      <a:pt x="29" y="149"/>
                      <a:pt x="29" y="149"/>
                    </a:cubicBezTo>
                    <a:cubicBezTo>
                      <a:pt x="25" y="149"/>
                      <a:pt x="22" y="146"/>
                      <a:pt x="22" y="143"/>
                    </a:cubicBezTo>
                    <a:cubicBezTo>
                      <a:pt x="22" y="139"/>
                      <a:pt x="25" y="136"/>
                      <a:pt x="29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8" y="136"/>
                      <a:pt x="111" y="139"/>
                      <a:pt x="111" y="143"/>
                    </a:cubicBezTo>
                    <a:cubicBezTo>
                      <a:pt x="111" y="146"/>
                      <a:pt x="108" y="149"/>
                      <a:pt x="105" y="149"/>
                    </a:cubicBezTo>
                    <a:moveTo>
                      <a:pt x="105" y="119"/>
                    </a:moveTo>
                    <a:cubicBezTo>
                      <a:pt x="29" y="119"/>
                      <a:pt x="29" y="119"/>
                      <a:pt x="29" y="119"/>
                    </a:cubicBezTo>
                    <a:cubicBezTo>
                      <a:pt x="25" y="119"/>
                      <a:pt x="22" y="116"/>
                      <a:pt x="22" y="112"/>
                    </a:cubicBezTo>
                    <a:cubicBezTo>
                      <a:pt x="22" y="109"/>
                      <a:pt x="25" y="106"/>
                      <a:pt x="29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8" y="106"/>
                      <a:pt x="111" y="109"/>
                      <a:pt x="111" y="112"/>
                    </a:cubicBezTo>
                    <a:cubicBezTo>
                      <a:pt x="111" y="116"/>
                      <a:pt x="108" y="119"/>
                      <a:pt x="105" y="119"/>
                    </a:cubicBezTo>
                    <a:moveTo>
                      <a:pt x="102" y="40"/>
                    </a:moveTo>
                    <a:cubicBezTo>
                      <a:pt x="97" y="40"/>
                      <a:pt x="93" y="36"/>
                      <a:pt x="93" y="31"/>
                    </a:cubicBezTo>
                    <a:cubicBezTo>
                      <a:pt x="93" y="26"/>
                      <a:pt x="97" y="22"/>
                      <a:pt x="102" y="22"/>
                    </a:cubicBezTo>
                    <a:cubicBezTo>
                      <a:pt x="107" y="22"/>
                      <a:pt x="111" y="26"/>
                      <a:pt x="111" y="31"/>
                    </a:cubicBezTo>
                    <a:cubicBezTo>
                      <a:pt x="111" y="36"/>
                      <a:pt x="107" y="40"/>
                      <a:pt x="10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" name="Rectangle 7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12363" y="2522646"/>
            <a:ext cx="2893025" cy="263251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6418632" y="3797525"/>
            <a:ext cx="24804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Easy to set </a:t>
            </a:r>
            <a:r>
              <a:rPr lang="en-US" sz="1600" dirty="0" smtClean="0">
                <a:solidFill>
                  <a:srgbClr val="7AC143"/>
                </a:solidFill>
              </a:rPr>
              <a:t>timetable</a:t>
            </a:r>
            <a:r>
              <a:rPr lang="en-US" sz="1400" dirty="0" smtClean="0"/>
              <a:t> and </a:t>
            </a:r>
            <a:r>
              <a:rPr lang="en-US" sz="1600" dirty="0" smtClean="0">
                <a:solidFill>
                  <a:srgbClr val="7AC143"/>
                </a:solidFill>
              </a:rPr>
              <a:t>shift</a:t>
            </a:r>
            <a:r>
              <a:rPr lang="en-US" sz="1400" dirty="0" smtClean="0"/>
              <a:t>, assign work </a:t>
            </a:r>
            <a:r>
              <a:rPr lang="en-US" sz="1600" dirty="0" smtClean="0">
                <a:solidFill>
                  <a:srgbClr val="7AC143"/>
                </a:solidFill>
              </a:rPr>
              <a:t>schedule</a:t>
            </a:r>
            <a:r>
              <a:rPr lang="en-US" sz="1400" dirty="0" smtClean="0"/>
              <a:t>, generate </a:t>
            </a:r>
            <a:r>
              <a:rPr lang="en-US" sz="1600" dirty="0" smtClean="0">
                <a:solidFill>
                  <a:srgbClr val="7AC143"/>
                </a:solidFill>
              </a:rPr>
              <a:t>reports</a:t>
            </a:r>
            <a:r>
              <a:rPr lang="en-US" sz="1400" dirty="0" smtClean="0"/>
              <a:t>, etc. </a:t>
            </a:r>
            <a:endParaRPr lang="en-US" sz="1400" dirty="0"/>
          </a:p>
        </p:txBody>
      </p:sp>
      <p:grpSp>
        <p:nvGrpSpPr>
          <p:cNvPr id="76" name="Group 100"/>
          <p:cNvGrpSpPr/>
          <p:nvPr/>
        </p:nvGrpSpPr>
        <p:grpSpPr>
          <a:xfrm>
            <a:off x="6936790" y="2077045"/>
            <a:ext cx="1439675" cy="1441450"/>
            <a:chOff x="3381375" y="4597400"/>
            <a:chExt cx="1439863" cy="1441450"/>
          </a:xfrm>
        </p:grpSpPr>
        <p:grpSp>
          <p:nvGrpSpPr>
            <p:cNvPr id="77" name="Group 6"/>
            <p:cNvGrpSpPr>
              <a:grpSpLocks/>
            </p:cNvGrpSpPr>
            <p:nvPr/>
          </p:nvGrpSpPr>
          <p:grpSpPr bwMode="auto">
            <a:xfrm>
              <a:off x="3381375" y="4597400"/>
              <a:ext cx="1439863" cy="1441450"/>
              <a:chOff x="0" y="0"/>
              <a:chExt cx="4195" cy="4195"/>
            </a:xfrm>
          </p:grpSpPr>
          <p:grpSp>
            <p:nvGrpSpPr>
              <p:cNvPr id="7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81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82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80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78" name="图片 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388" y="4914900"/>
              <a:ext cx="779462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tangle 8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88284" y="2530036"/>
            <a:ext cx="2893025" cy="2624779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9494553" y="3804916"/>
            <a:ext cx="248048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Multiple administrator can access the </a:t>
            </a:r>
            <a:r>
              <a:rPr lang="en-US" sz="1600" dirty="0" smtClean="0">
                <a:solidFill>
                  <a:srgbClr val="7AC143"/>
                </a:solidFill>
              </a:rPr>
              <a:t>web-based system </a:t>
            </a:r>
            <a:r>
              <a:rPr lang="en-US" sz="1400" dirty="0" smtClean="0"/>
              <a:t>anywhere using a web browser</a:t>
            </a:r>
            <a:endParaRPr lang="en-US" sz="1400" dirty="0"/>
          </a:p>
        </p:txBody>
      </p:sp>
      <p:grpSp>
        <p:nvGrpSpPr>
          <p:cNvPr id="85" name="组合 97"/>
          <p:cNvGrpSpPr>
            <a:grpSpLocks/>
          </p:cNvGrpSpPr>
          <p:nvPr/>
        </p:nvGrpSpPr>
        <p:grpSpPr bwMode="auto">
          <a:xfrm>
            <a:off x="10039572" y="2126582"/>
            <a:ext cx="1439675" cy="1439862"/>
            <a:chOff x="0" y="0"/>
            <a:chExt cx="1440000" cy="1440000"/>
          </a:xfrm>
        </p:grpSpPr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0" y="0"/>
              <a:ext cx="1440000" cy="1440000"/>
              <a:chOff x="0" y="0"/>
              <a:chExt cx="4195" cy="4195"/>
            </a:xfrm>
          </p:grpSpPr>
          <p:grpSp>
            <p:nvGrpSpPr>
              <p:cNvPr id="8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195" cy="4195"/>
                <a:chOff x="0" y="0"/>
                <a:chExt cx="2664000" cy="2664000"/>
              </a:xfrm>
            </p:grpSpPr>
            <p:sp>
              <p:nvSpPr>
                <p:cNvPr id="90" name="椭圆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64000" cy="2664000"/>
                </a:xfrm>
                <a:prstGeom prst="ellipse">
                  <a:avLst/>
                </a:prstGeom>
                <a:solidFill>
                  <a:srgbClr val="45494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8EC31F"/>
                    </a:solidFill>
                    <a:latin typeface="Ostrich Sans Rounded"/>
                    <a:sym typeface="Ostrich Sans Rounded"/>
                  </a:endParaRPr>
                </a:p>
              </p:txBody>
            </p:sp>
            <p:sp>
              <p:nvSpPr>
                <p:cNvPr id="91" name="椭圆 13"/>
                <p:cNvSpPr>
                  <a:spLocks noChangeArrowheads="1"/>
                </p:cNvSpPr>
                <p:nvPr/>
              </p:nvSpPr>
              <p:spPr bwMode="auto">
                <a:xfrm>
                  <a:off x="107999" y="108000"/>
                  <a:ext cx="2448000" cy="2448000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en-US" altLang="en-US" sz="9600" b="1">
                    <a:solidFill>
                      <a:srgbClr val="FFFFFF"/>
                    </a:solidFill>
                    <a:latin typeface="Ostrich Sans Rounded"/>
                    <a:sym typeface="Ostrich Sans Rounded"/>
                  </a:endParaRPr>
                </a:p>
              </p:txBody>
            </p:sp>
          </p:grpSp>
          <p:sp>
            <p:nvSpPr>
              <p:cNvPr id="89" name="矩形 11"/>
              <p:cNvSpPr>
                <a:spLocks noChangeArrowheads="1"/>
              </p:cNvSpPr>
              <p:nvPr/>
            </p:nvSpPr>
            <p:spPr bwMode="auto">
              <a:xfrm>
                <a:off x="703" y="618"/>
                <a:ext cx="305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None/>
                </a:pPr>
                <a:endParaRPr lang="en-US" altLang="en-US" sz="1600">
                  <a:solidFill>
                    <a:srgbClr val="4C4C4C"/>
                  </a:solidFill>
                  <a:latin typeface="Myriad Pro Light" pitchFamily="34" charset="0"/>
                  <a:sym typeface="Myriad Pro Light" pitchFamily="34" charset="0"/>
                </a:endParaRPr>
              </a:p>
            </p:txBody>
          </p:sp>
        </p:grpSp>
        <p:pic>
          <p:nvPicPr>
            <p:cNvPr id="8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9363" y="364059"/>
              <a:ext cx="780135" cy="80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1951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9886" y="2286000"/>
            <a:ext cx="4525347" cy="2799184"/>
          </a:xfrm>
          <a:prstGeom prst="rect">
            <a:avLst/>
          </a:prstGeom>
          <a:solidFill>
            <a:srgbClr val="45494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84145" y="576577"/>
            <a:ext cx="922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AUTO-SYNC OF BIOMETRIC TEMPLATES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41" t="21203" r="12889" b="28644"/>
          <a:stretch/>
        </p:blipFill>
        <p:spPr>
          <a:xfrm>
            <a:off x="313112" y="1546563"/>
            <a:ext cx="6798103" cy="4314586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933899" y="1725376"/>
            <a:ext cx="889233" cy="30200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008862" y="1725376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0934" y="5325651"/>
            <a:ext cx="889233" cy="3020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15897" y="5325651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06691" y="1535558"/>
            <a:ext cx="889233" cy="30200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281654" y="1529785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Area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90886" y="2698820"/>
            <a:ext cx="4051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Automatically synchronizing the data between devices and server among the same </a:t>
            </a:r>
            <a:r>
              <a:rPr lang="en-US" altLang="en-US" sz="1600" dirty="0">
                <a:solidFill>
                  <a:srgbClr val="7AC144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“Area”  </a:t>
            </a:r>
            <a:r>
              <a:rPr lang="en-US" altLang="en-US" sz="1600" dirty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to ensure the information are updated</a:t>
            </a:r>
            <a:r>
              <a:rPr lang="en-US" altLang="en-US" sz="1600" dirty="0" smtClean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.</a:t>
            </a:r>
            <a:endParaRPr lang="zh-CN" altLang="en-US" sz="1600" dirty="0">
              <a:solidFill>
                <a:srgbClr val="45494C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90886" y="4125964"/>
            <a:ext cx="405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 smtClean="0">
                <a:solidFill>
                  <a:srgbClr val="45494C"/>
                </a:solidFill>
                <a:ea typeface="Microsoft YaHei" pitchFamily="34" charset="-122"/>
                <a:cs typeface="Segoe UI Light" panose="020B0502040204020203" pitchFamily="34" charset="0"/>
                <a:sym typeface="Myriad Pro Light" pitchFamily="34" charset="0"/>
              </a:rPr>
              <a:t>Devices and Personnel in the same “Area” will keep data synchronization.</a:t>
            </a:r>
            <a:endParaRPr lang="zh-CN" altLang="en-US" sz="1600" dirty="0">
              <a:solidFill>
                <a:srgbClr val="45494C"/>
              </a:solidFill>
              <a:ea typeface="Microsoft YaHei" pitchFamily="34" charset="-122"/>
              <a:cs typeface="Segoe UI Light" panose="020B0502040204020203" pitchFamily="34" charset="0"/>
              <a:sym typeface="Myriad Pro Light" pitchFamily="34" charset="0"/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7104325" y="3076127"/>
            <a:ext cx="308191" cy="308191"/>
          </a:xfrm>
          <a:prstGeom prst="chevron">
            <a:avLst/>
          </a:prstGeom>
          <a:solidFill>
            <a:srgbClr val="7AC143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Chevron 102"/>
          <p:cNvSpPr/>
          <p:nvPr/>
        </p:nvSpPr>
        <p:spPr>
          <a:xfrm>
            <a:off x="7104324" y="4264255"/>
            <a:ext cx="308191" cy="308191"/>
          </a:xfrm>
          <a:prstGeom prst="chevron">
            <a:avLst/>
          </a:prstGeom>
          <a:solidFill>
            <a:srgbClr val="7AC143"/>
          </a:solidFill>
          <a:ln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46325" y="576577"/>
            <a:ext cx="549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ROSTER MANAGEMENT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90" y="2492558"/>
            <a:ext cx="7740001" cy="348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858244"/>
            <a:ext cx="5391558" cy="4878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71" y="1503032"/>
            <a:ext cx="12198071" cy="844755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913" y="1725084"/>
            <a:ext cx="1146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Easily manage multiple schedule assignments using excel import.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02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11202" y="576577"/>
            <a:ext cx="616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OVERTIME MANAGEMENT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93" y="1974199"/>
            <a:ext cx="2328750" cy="111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746" y="1635645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494C"/>
                </a:solidFill>
              </a:rPr>
              <a:t>SCHEDULE HOURS</a:t>
            </a:r>
            <a:endParaRPr lang="en-US" sz="1600" b="1" dirty="0">
              <a:solidFill>
                <a:srgbClr val="45494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43" y="4164343"/>
            <a:ext cx="417834" cy="417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2728" y="3657599"/>
            <a:ext cx="1285103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21550" y="3642124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NORMAL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068" y="3887258"/>
            <a:ext cx="694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8 hours</a:t>
            </a:r>
            <a:endParaRPr lang="en-US" sz="1100" b="1" dirty="0">
              <a:solidFill>
                <a:srgbClr val="4549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4879" y="40743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8767" y="3656512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8767" y="3641037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5755" y="4075644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$10/hour</a:t>
            </a:r>
            <a:endParaRPr lang="en-US" sz="900" dirty="0">
              <a:solidFill>
                <a:srgbClr val="45494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7225" y="4074355"/>
            <a:ext cx="36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494C"/>
                </a:solidFill>
              </a:rPr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52470" y="3660628"/>
            <a:ext cx="1077046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33646" y="3645153"/>
            <a:ext cx="1111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TOTAL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4747" y="4186968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10 hours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716" y="4862995"/>
            <a:ext cx="382500" cy="1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1129" y="5106411"/>
            <a:ext cx="1680628" cy="420130"/>
          </a:xfrm>
          <a:prstGeom prst="rect">
            <a:avLst/>
          </a:prstGeom>
          <a:solidFill>
            <a:srgbClr val="454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10201" y="5162587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Salary/day + $20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97" y="1974199"/>
            <a:ext cx="2328750" cy="11137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39650" y="1635645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494C"/>
                </a:solidFill>
              </a:rPr>
              <a:t>SCHEDULE HOURS</a:t>
            </a:r>
            <a:endParaRPr lang="en-US" sz="1600" b="1" dirty="0">
              <a:solidFill>
                <a:srgbClr val="45494C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165" y="4164343"/>
            <a:ext cx="417834" cy="4178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30550" y="3657599"/>
            <a:ext cx="1285103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49372" y="3642124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NORMAL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5890" y="3887258"/>
            <a:ext cx="6944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8 hours</a:t>
            </a:r>
            <a:endParaRPr lang="en-US" sz="1100" b="1" dirty="0">
              <a:solidFill>
                <a:srgbClr val="4549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82701" y="40743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26589" y="3656512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26589" y="3641037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3577" y="4075644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$10/hour</a:t>
            </a:r>
            <a:endParaRPr lang="en-US" sz="900" dirty="0">
              <a:solidFill>
                <a:srgbClr val="45494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9493" y="4074355"/>
            <a:ext cx="36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494C"/>
                </a:solidFill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034738" y="3660628"/>
            <a:ext cx="1077046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015914" y="3645153"/>
            <a:ext cx="1111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TOTAL HOURS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77015" y="4186968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12 hours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615" y="4862995"/>
            <a:ext cx="382500" cy="180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015028" y="5106411"/>
            <a:ext cx="1680628" cy="420130"/>
          </a:xfrm>
          <a:prstGeom prst="rect">
            <a:avLst/>
          </a:prstGeom>
          <a:solidFill>
            <a:srgbClr val="454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64100" y="5162587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Salary/day + $60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87440" y="408031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494C"/>
                </a:solidFill>
              </a:rPr>
              <a:t>+</a:t>
            </a:r>
            <a:endParaRPr lang="en-US" sz="2400" b="1" dirty="0">
              <a:solidFill>
                <a:srgbClr val="45494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31328" y="3662474"/>
            <a:ext cx="468398" cy="214184"/>
          </a:xfrm>
          <a:prstGeom prst="rect">
            <a:avLst/>
          </a:prstGeom>
          <a:solidFill>
            <a:srgbClr val="7A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031328" y="3646999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 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18316" y="4081606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45494C"/>
                </a:solidFill>
              </a:rPr>
              <a:t>2 hours</a:t>
            </a:r>
          </a:p>
          <a:p>
            <a:pPr algn="ctr"/>
            <a:r>
              <a:rPr lang="en-US" sz="900" dirty="0" smtClean="0">
                <a:solidFill>
                  <a:srgbClr val="45494C"/>
                </a:solidFill>
              </a:rPr>
              <a:t>$20/hour</a:t>
            </a:r>
            <a:endParaRPr lang="en-US" sz="900" dirty="0">
              <a:solidFill>
                <a:srgbClr val="45494C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642922" y="1635645"/>
            <a:ext cx="0" cy="4155555"/>
          </a:xfrm>
          <a:prstGeom prst="line">
            <a:avLst/>
          </a:prstGeom>
          <a:ln w="12700">
            <a:solidFill>
              <a:srgbClr val="7AC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65582" y="1317871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312" y="1370351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1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39351" y="1317871"/>
            <a:ext cx="474293" cy="4742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540081" y="1370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</a:rPr>
              <a:t>2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4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856932" y="576577"/>
            <a:ext cx="6478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5494C"/>
                </a:solidFill>
                <a:latin typeface="+mj-lt"/>
              </a:rPr>
              <a:t>WHATSAPP NOTIFICATIONS</a:t>
            </a:r>
            <a:endParaRPr lang="en-US" sz="3200" dirty="0">
              <a:solidFill>
                <a:srgbClr val="45494C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332691" y="241728"/>
            <a:ext cx="609600" cy="265672"/>
          </a:xfrm>
          <a:prstGeom prst="roundRect">
            <a:avLst/>
          </a:prstGeom>
          <a:noFill/>
          <a:ln w="19050">
            <a:solidFill>
              <a:srgbClr val="7AC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53105" y="232375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7AC143"/>
                </a:solidFill>
                <a:latin typeface="+mj-lt"/>
              </a:rPr>
              <a:t>NEW</a:t>
            </a:r>
            <a:endParaRPr lang="en-US" sz="1400" i="1" dirty="0">
              <a:solidFill>
                <a:srgbClr val="7AC143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6071" y="2713991"/>
            <a:ext cx="12198071" cy="1479068"/>
          </a:xfrm>
          <a:prstGeom prst="rect">
            <a:avLst/>
          </a:prstGeom>
          <a:solidFill>
            <a:srgbClr val="7AC1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25081" y="2936043"/>
            <a:ext cx="6799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rgbClr val="45494C"/>
                </a:solidFill>
                <a:cs typeface="Segoe UI Light" panose="020B0502040204020203" pitchFamily="34" charset="0"/>
                <a:sym typeface="Myriad Pro Light" pitchFamily="34" charset="0"/>
              </a:rPr>
              <a:t>WhatsApp notifications can be configured in the BioTime 8.5 for employees to receive attendance exceptions and punch alert notifications.</a:t>
            </a:r>
            <a:endParaRPr lang="zh-CN" altLang="en-US" sz="2000" dirty="0">
              <a:solidFill>
                <a:srgbClr val="45494C"/>
              </a:solidFill>
              <a:cs typeface="Segoe UI Light" panose="020B0502040204020203" pitchFamily="34" charset="0"/>
              <a:sym typeface="Myriad Pro Light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60" y="1613647"/>
            <a:ext cx="2798311" cy="411715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95" y="1380338"/>
            <a:ext cx="738337" cy="7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1297</Words>
  <Application>Microsoft Office PowerPoint</Application>
  <PresentationFormat>Widescreen</PresentationFormat>
  <Paragraphs>259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Microsoft YaHei</vt:lpstr>
      <vt:lpstr>Ostrich Sans Rounded</vt:lpstr>
      <vt:lpstr>黑体</vt:lpstr>
      <vt:lpstr>SimSun</vt:lpstr>
      <vt:lpstr>Arial</vt:lpstr>
      <vt:lpstr>Arial Black</vt:lpstr>
      <vt:lpstr>Calibri</vt:lpstr>
      <vt:lpstr>Impact</vt:lpstr>
      <vt:lpstr>Myriad Pro</vt:lpstr>
      <vt:lpstr>Myriad Pro Light</vt:lpstr>
      <vt:lpstr>Segoe UI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56</cp:revision>
  <dcterms:created xsi:type="dcterms:W3CDTF">2019-09-18T08:54:42Z</dcterms:created>
  <dcterms:modified xsi:type="dcterms:W3CDTF">2021-07-18T07:22:27Z</dcterms:modified>
</cp:coreProperties>
</file>